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00" r:id="rId1"/>
  </p:sldMasterIdLst>
  <p:notesMasterIdLst>
    <p:notesMasterId r:id="rId47"/>
  </p:notesMasterIdLst>
  <p:handoutMasterIdLst>
    <p:handoutMasterId r:id="rId48"/>
  </p:handoutMasterIdLst>
  <p:sldIdLst>
    <p:sldId id="483" r:id="rId2"/>
    <p:sldId id="484" r:id="rId3"/>
    <p:sldId id="485" r:id="rId4"/>
    <p:sldId id="545" r:id="rId5"/>
    <p:sldId id="546" r:id="rId6"/>
    <p:sldId id="548" r:id="rId7"/>
    <p:sldId id="547" r:id="rId8"/>
    <p:sldId id="506" r:id="rId9"/>
    <p:sldId id="507" r:id="rId10"/>
    <p:sldId id="508" r:id="rId11"/>
    <p:sldId id="509" r:id="rId12"/>
    <p:sldId id="510" r:id="rId13"/>
    <p:sldId id="511" r:id="rId14"/>
    <p:sldId id="512" r:id="rId15"/>
    <p:sldId id="513" r:id="rId16"/>
    <p:sldId id="514" r:id="rId17"/>
    <p:sldId id="515" r:id="rId18"/>
    <p:sldId id="516" r:id="rId19"/>
    <p:sldId id="518" r:id="rId20"/>
    <p:sldId id="519" r:id="rId21"/>
    <p:sldId id="520" r:id="rId22"/>
    <p:sldId id="521" r:id="rId23"/>
    <p:sldId id="522" r:id="rId24"/>
    <p:sldId id="523" r:id="rId25"/>
    <p:sldId id="524" r:id="rId26"/>
    <p:sldId id="525" r:id="rId27"/>
    <p:sldId id="526" r:id="rId28"/>
    <p:sldId id="527" r:id="rId29"/>
    <p:sldId id="528" r:id="rId30"/>
    <p:sldId id="529" r:id="rId31"/>
    <p:sldId id="530" r:id="rId32"/>
    <p:sldId id="531" r:id="rId33"/>
    <p:sldId id="532" r:id="rId34"/>
    <p:sldId id="533" r:id="rId35"/>
    <p:sldId id="534" r:id="rId36"/>
    <p:sldId id="535" r:id="rId37"/>
    <p:sldId id="536" r:id="rId38"/>
    <p:sldId id="537" r:id="rId39"/>
    <p:sldId id="538" r:id="rId40"/>
    <p:sldId id="539" r:id="rId41"/>
    <p:sldId id="540" r:id="rId42"/>
    <p:sldId id="541" r:id="rId43"/>
    <p:sldId id="542" r:id="rId44"/>
    <p:sldId id="543" r:id="rId45"/>
    <p:sldId id="544" r:id="rId46"/>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CCCC"/>
    <a:srgbClr val="008080"/>
    <a:srgbClr val="9933FF"/>
    <a:srgbClr val="0000FF"/>
    <a:srgbClr val="CCECFF"/>
    <a:srgbClr val="CCFFCC"/>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6" autoAdjust="0"/>
    <p:restoredTop sz="57665" autoAdjust="0"/>
  </p:normalViewPr>
  <p:slideViewPr>
    <p:cSldViewPr>
      <p:cViewPr varScale="1">
        <p:scale>
          <a:sx n="67" d="100"/>
          <a:sy n="67" d="100"/>
        </p:scale>
        <p:origin x="2874"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4" d="100"/>
        <a:sy n="134" d="100"/>
      </p:scale>
      <p:origin x="0" y="0"/>
    </p:cViewPr>
  </p:sorterViewPr>
  <p:notesViewPr>
    <p:cSldViewPr>
      <p:cViewPr>
        <p:scale>
          <a:sx n="75" d="100"/>
          <a:sy n="75" d="100"/>
        </p:scale>
        <p:origin x="-3062" y="346"/>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3038145" cy="4626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407" tIns="46703" rIns="93407" bIns="46703" numCol="1" anchor="t" anchorCtr="0" compatLnSpc="1">
            <a:prstTxWarp prst="textNoShape">
              <a:avLst/>
            </a:prstTxWarp>
          </a:bodyPr>
          <a:lstStyle>
            <a:lvl1pPr defTabSz="933417">
              <a:defRPr sz="1300" smtClean="0"/>
            </a:lvl1pPr>
          </a:lstStyle>
          <a:p>
            <a:pPr>
              <a:defRPr/>
            </a:pPr>
            <a:endParaRPr lang="en-US" dirty="0"/>
          </a:p>
        </p:txBody>
      </p:sp>
      <p:sp>
        <p:nvSpPr>
          <p:cNvPr id="98307" name="Rectangle 3"/>
          <p:cNvSpPr>
            <a:spLocks noGrp="1" noChangeArrowheads="1"/>
          </p:cNvSpPr>
          <p:nvPr>
            <p:ph type="dt" sz="quarter" idx="1"/>
          </p:nvPr>
        </p:nvSpPr>
        <p:spPr bwMode="auto">
          <a:xfrm>
            <a:off x="3972257" y="0"/>
            <a:ext cx="3038144" cy="4626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407" tIns="46703" rIns="93407" bIns="46703" numCol="1" anchor="t" anchorCtr="0" compatLnSpc="1">
            <a:prstTxWarp prst="textNoShape">
              <a:avLst/>
            </a:prstTxWarp>
          </a:bodyPr>
          <a:lstStyle>
            <a:lvl1pPr algn="r" defTabSz="933417">
              <a:defRPr sz="1300" smtClean="0"/>
            </a:lvl1pPr>
          </a:lstStyle>
          <a:p>
            <a:pPr>
              <a:defRPr/>
            </a:pPr>
            <a:endParaRPr lang="en-US" dirty="0"/>
          </a:p>
        </p:txBody>
      </p:sp>
      <p:sp>
        <p:nvSpPr>
          <p:cNvPr id="98308" name="Rectangle 4"/>
          <p:cNvSpPr>
            <a:spLocks noGrp="1" noChangeArrowheads="1"/>
          </p:cNvSpPr>
          <p:nvPr>
            <p:ph type="ftr" sz="quarter" idx="2"/>
          </p:nvPr>
        </p:nvSpPr>
        <p:spPr bwMode="auto">
          <a:xfrm>
            <a:off x="0" y="8798379"/>
            <a:ext cx="3038145" cy="461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407" tIns="46703" rIns="93407" bIns="46703" numCol="1" anchor="b" anchorCtr="0" compatLnSpc="1">
            <a:prstTxWarp prst="textNoShape">
              <a:avLst/>
            </a:prstTxWarp>
          </a:bodyPr>
          <a:lstStyle>
            <a:lvl1pPr defTabSz="933417">
              <a:defRPr sz="1300" smtClean="0"/>
            </a:lvl1pPr>
          </a:lstStyle>
          <a:p>
            <a:pPr>
              <a:defRPr/>
            </a:pPr>
            <a:endParaRPr lang="en-US" dirty="0"/>
          </a:p>
        </p:txBody>
      </p:sp>
      <p:sp>
        <p:nvSpPr>
          <p:cNvPr id="98309" name="Rectangle 5"/>
          <p:cNvSpPr>
            <a:spLocks noGrp="1" noChangeArrowheads="1"/>
          </p:cNvSpPr>
          <p:nvPr>
            <p:ph type="sldNum" sz="quarter" idx="3"/>
          </p:nvPr>
        </p:nvSpPr>
        <p:spPr bwMode="auto">
          <a:xfrm>
            <a:off x="3972257" y="8798379"/>
            <a:ext cx="3038144" cy="461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407" tIns="46703" rIns="93407" bIns="46703" numCol="1" anchor="b" anchorCtr="0" compatLnSpc="1">
            <a:prstTxWarp prst="textNoShape">
              <a:avLst/>
            </a:prstTxWarp>
          </a:bodyPr>
          <a:lstStyle>
            <a:lvl1pPr algn="r" defTabSz="933417">
              <a:defRPr sz="1300" smtClean="0"/>
            </a:lvl1pPr>
          </a:lstStyle>
          <a:p>
            <a:pPr>
              <a:defRPr/>
            </a:pPr>
            <a:fld id="{858FD7BD-68FE-4C8E-B677-204182620DA3}" type="slidenum">
              <a:rPr lang="en-US"/>
              <a:pPr>
                <a:defRPr/>
              </a:pPr>
              <a:t>‹#›</a:t>
            </a:fld>
            <a:endParaRPr lang="en-US" dirty="0"/>
          </a:p>
        </p:txBody>
      </p:sp>
    </p:spTree>
    <p:extLst>
      <p:ext uri="{BB962C8B-B14F-4D97-AF65-F5344CB8AC3E}">
        <p14:creationId xmlns:p14="http://schemas.microsoft.com/office/powerpoint/2010/main" val="4089665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1"/>
            <a:ext cx="3038145" cy="464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407" tIns="46703" rIns="93407" bIns="46703" numCol="1" anchor="t" anchorCtr="0" compatLnSpc="1">
            <a:prstTxWarp prst="textNoShape">
              <a:avLst/>
            </a:prstTxWarp>
          </a:bodyPr>
          <a:lstStyle>
            <a:lvl1pPr defTabSz="933417">
              <a:defRPr sz="1300" smtClean="0"/>
            </a:lvl1pPr>
          </a:lstStyle>
          <a:p>
            <a:pPr>
              <a:defRPr/>
            </a:pPr>
            <a:endParaRPr lang="en-US" dirty="0"/>
          </a:p>
        </p:txBody>
      </p:sp>
      <p:sp>
        <p:nvSpPr>
          <p:cNvPr id="38915" name="Rectangle 3"/>
          <p:cNvSpPr>
            <a:spLocks noGrp="1" noChangeArrowheads="1"/>
          </p:cNvSpPr>
          <p:nvPr>
            <p:ph type="dt" idx="1"/>
          </p:nvPr>
        </p:nvSpPr>
        <p:spPr bwMode="auto">
          <a:xfrm>
            <a:off x="3972257" y="1"/>
            <a:ext cx="3038144" cy="464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407" tIns="46703" rIns="93407" bIns="46703" numCol="1" anchor="t" anchorCtr="0" compatLnSpc="1">
            <a:prstTxWarp prst="textNoShape">
              <a:avLst/>
            </a:prstTxWarp>
          </a:bodyPr>
          <a:lstStyle>
            <a:lvl1pPr algn="r" defTabSz="933417">
              <a:defRPr sz="1300" smtClean="0"/>
            </a:lvl1pPr>
          </a:lstStyle>
          <a:p>
            <a:pPr>
              <a:defRPr/>
            </a:pPr>
            <a:endParaRPr lang="en-US" dirty="0"/>
          </a:p>
        </p:txBody>
      </p:sp>
      <p:sp>
        <p:nvSpPr>
          <p:cNvPr id="35844" name="Rectangle 4"/>
          <p:cNvSpPr>
            <a:spLocks noGrp="1" noRot="1" noChangeAspect="1" noChangeArrowheads="1" noTextEdit="1"/>
          </p:cNvSpPr>
          <p:nvPr>
            <p:ph type="sldImg" idx="2"/>
          </p:nvPr>
        </p:nvSpPr>
        <p:spPr bwMode="auto">
          <a:xfrm>
            <a:off x="1362075" y="696913"/>
            <a:ext cx="4186238" cy="31400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8917" name="Rectangle 5"/>
          <p:cNvSpPr>
            <a:spLocks noGrp="1" noChangeArrowheads="1"/>
          </p:cNvSpPr>
          <p:nvPr>
            <p:ph type="body" sz="quarter" idx="3"/>
          </p:nvPr>
        </p:nvSpPr>
        <p:spPr bwMode="auto">
          <a:xfrm>
            <a:off x="219076" y="4057952"/>
            <a:ext cx="6499224"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407" tIns="46703" rIns="93407" bIns="4670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8918" name="Rectangle 6"/>
          <p:cNvSpPr>
            <a:spLocks noGrp="1" noChangeArrowheads="1"/>
          </p:cNvSpPr>
          <p:nvPr>
            <p:ph type="ftr" sz="quarter" idx="4"/>
          </p:nvPr>
        </p:nvSpPr>
        <p:spPr bwMode="auto">
          <a:xfrm>
            <a:off x="0" y="8832195"/>
            <a:ext cx="3038145" cy="464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407" tIns="46703" rIns="93407" bIns="46703" numCol="1" anchor="b" anchorCtr="0" compatLnSpc="1">
            <a:prstTxWarp prst="textNoShape">
              <a:avLst/>
            </a:prstTxWarp>
          </a:bodyPr>
          <a:lstStyle>
            <a:lvl1pPr defTabSz="933417">
              <a:defRPr sz="1300" smtClean="0"/>
            </a:lvl1pPr>
          </a:lstStyle>
          <a:p>
            <a:pPr>
              <a:defRPr/>
            </a:pPr>
            <a:endParaRPr lang="en-US" dirty="0"/>
          </a:p>
        </p:txBody>
      </p:sp>
      <p:sp>
        <p:nvSpPr>
          <p:cNvPr id="38919" name="Rectangle 7"/>
          <p:cNvSpPr>
            <a:spLocks noGrp="1" noChangeArrowheads="1"/>
          </p:cNvSpPr>
          <p:nvPr>
            <p:ph type="sldNum" sz="quarter" idx="5"/>
          </p:nvPr>
        </p:nvSpPr>
        <p:spPr bwMode="auto">
          <a:xfrm>
            <a:off x="3972257" y="8832195"/>
            <a:ext cx="3038144" cy="464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407" tIns="46703" rIns="93407" bIns="46703" numCol="1" anchor="b" anchorCtr="0" compatLnSpc="1">
            <a:prstTxWarp prst="textNoShape">
              <a:avLst/>
            </a:prstTxWarp>
          </a:bodyPr>
          <a:lstStyle>
            <a:lvl1pPr algn="r" defTabSz="933417">
              <a:defRPr sz="1300" smtClean="0"/>
            </a:lvl1pPr>
          </a:lstStyle>
          <a:p>
            <a:pPr>
              <a:defRPr/>
            </a:pPr>
            <a:fld id="{772F3D41-41CE-4359-82F3-9E8DB20FAD43}" type="slidenum">
              <a:rPr lang="en-US"/>
              <a:pPr>
                <a:defRPr/>
              </a:pPr>
              <a:t>‹#›</a:t>
            </a:fld>
            <a:endParaRPr lang="en-US" dirty="0"/>
          </a:p>
        </p:txBody>
      </p:sp>
    </p:spTree>
    <p:extLst>
      <p:ext uri="{BB962C8B-B14F-4D97-AF65-F5344CB8AC3E}">
        <p14:creationId xmlns:p14="http://schemas.microsoft.com/office/powerpoint/2010/main" val="42164062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www1.eeoc.gov/eeoc/newsroom/release/5-5-14a.cfm" TargetMode="External"/><Relationship Id="rId2" Type="http://schemas.openxmlformats.org/officeDocument/2006/relationships/slide" Target="../slides/slide26.xml"/><Relationship Id="rId1" Type="http://schemas.openxmlformats.org/officeDocument/2006/relationships/notesMaster" Target="../notesMasters/notesMaster1.xml"/><Relationship Id="rId6" Type="http://schemas.openxmlformats.org/officeDocument/2006/relationships/hyperlink" Target="http://employmentdiscrimination.foxrothschild.com/2013/02/articles/another-category/harassment/can-a-female-prison-guard-sue-prison-officials-for-sexual-harassment-by-inmates-who-were-allowed-to-watch-violent-and-sexually-explicit-movies/" TargetMode="External"/><Relationship Id="rId5" Type="http://schemas.openxmlformats.org/officeDocument/2006/relationships/hyperlink" Target="http://webcache.googleusercontent.com/search?hl=en&amp;gbv=2&amp;gs_l=hp.12...4532l4532l0l5750l1l1l0l0l0l0l218l218l2-1l1l0.llsin.&amp;q=cache:8-LXaNpn91QJ:http://www.eeoc.gov/eeoc/newsroom/release/2-27-12.cfm?renderforprint=1+EEOC+v.+441+S.B.+LLC.,+d/b/a+Hurricane+Grill+and+Wings,+Case+No.+11-CIV-80766-DMM&amp;ct=clnk" TargetMode="External"/><Relationship Id="rId4" Type="http://schemas.openxmlformats.org/officeDocument/2006/relationships/hyperlink" Target="http://employmentdiscrimination.foxrothschild.com/2014/05/articles/another-category/harassment-1/third-party/" TargetMode="Externa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a:ln/>
        </p:spPr>
      </p:sp>
      <p:sp>
        <p:nvSpPr>
          <p:cNvPr id="6147" name="Notes Placeholder 2"/>
          <p:cNvSpPr>
            <a:spLocks noGrp="1"/>
          </p:cNvSpPr>
          <p:nvPr>
            <p:ph type="body" idx="1"/>
          </p:nvPr>
        </p:nvSpPr>
        <p:spPr>
          <a:noFill/>
        </p:spPr>
        <p:txBody>
          <a:bodyPr/>
          <a:lstStyle/>
          <a:p>
            <a:r>
              <a:rPr lang="en-US" altLang="en-US" dirty="0" smtClean="0">
                <a:latin typeface="Arial" panose="020B0604020202020204" pitchFamily="34" charset="0"/>
              </a:rPr>
              <a:t>Instructor introduces him/herself, citing credentials and experience as it relates to the topic.  Introduce ERS and describe the EAP services available to the employees of this company.</a:t>
            </a:r>
          </a:p>
          <a:p>
            <a:endParaRPr lang="en-US" altLang="en-US" dirty="0" smtClean="0">
              <a:latin typeface="Arial" panose="020B0604020202020204" pitchFamily="34" charset="0"/>
            </a:endParaRPr>
          </a:p>
          <a:p>
            <a:r>
              <a:rPr lang="en-US" altLang="en-US" b="1" dirty="0" smtClean="0">
                <a:latin typeface="Arial" panose="020B0604020202020204" pitchFamily="34" charset="0"/>
              </a:rPr>
              <a:t>This course does not cover all aspects of employment law, nor is it a substitute for appropriate legal advice and counsel.</a:t>
            </a:r>
            <a:endParaRPr lang="en-US" altLang="en-US" dirty="0" smtClean="0">
              <a:latin typeface="Arial" panose="020B0604020202020204" pitchFamily="34" charset="0"/>
            </a:endParaRPr>
          </a:p>
          <a:p>
            <a:endParaRPr lang="en-US" altLang="en-US" dirty="0" smtClean="0">
              <a:latin typeface="Arial" panose="020B0604020202020204" pitchFamily="34" charset="0"/>
            </a:endParaRPr>
          </a:p>
        </p:txBody>
      </p:sp>
      <p:sp>
        <p:nvSpPr>
          <p:cNvPr id="6148"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26348725-1C6E-45B7-A492-FE73AE5A4B6D}" type="slidenum">
              <a:rPr lang="en-US" altLang="en-US" sz="1200" i="0" smtClean="0">
                <a:latin typeface="Arial" panose="020B0604020202020204" pitchFamily="34" charset="0"/>
              </a:rPr>
              <a:pPr/>
              <a:t>1</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42906147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p:spPr>
        <p:txBody>
          <a:bodyPr/>
          <a:lstStyle/>
          <a:p>
            <a:pPr defTabSz="930275"/>
            <a:r>
              <a:rPr lang="en-US" altLang="en-US" smtClean="0">
                <a:latin typeface="Arial" panose="020B0604020202020204" pitchFamily="34" charset="0"/>
              </a:rPr>
              <a:t>The foundation of workplace harassment law is the theory that harassment is itself discrimination:  the denial to certain people of a particular kind of employment benefit -- a tolerable work environment -- based on their race, sex, and so on. </a:t>
            </a:r>
          </a:p>
          <a:p>
            <a:pPr defTabSz="930275"/>
            <a:endParaRPr lang="en-US" altLang="en-US" smtClean="0">
              <a:latin typeface="Arial" panose="020B0604020202020204" pitchFamily="34" charset="0"/>
            </a:endParaRPr>
          </a:p>
          <a:p>
            <a:pPr defTabSz="930275"/>
            <a:endParaRPr lang="en-US" altLang="en-US" smtClean="0">
              <a:latin typeface="Arial" panose="020B0604020202020204" pitchFamily="34" charset="0"/>
            </a:endParaRPr>
          </a:p>
        </p:txBody>
      </p:sp>
      <p:sp>
        <p:nvSpPr>
          <p:cNvPr id="57348"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C7E65CDD-DE8E-4490-806B-6315E875AB45}" type="slidenum">
              <a:rPr lang="en-US" altLang="en-US" sz="1200" i="0" smtClean="0">
                <a:latin typeface="Arial" panose="020B0604020202020204" pitchFamily="34" charset="0"/>
              </a:rPr>
              <a:pPr/>
              <a:t>10</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2652574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p:spPr>
        <p:txBody>
          <a:bodyPr/>
          <a:lstStyle/>
          <a:p>
            <a:pPr defTabSz="930275"/>
            <a:r>
              <a:rPr lang="en-US" altLang="en-US" sz="1000" smtClean="0">
                <a:latin typeface="Arial" panose="020B0604020202020204" pitchFamily="34" charset="0"/>
              </a:rPr>
              <a:t>The first time a court recognized sexual harassment as legitimate ground for a legal complaint wasn’t until 1977 that a Federal Appeals court ruled in favor of a woman who had been fired for refusing her boss’ sexual advances.  Prior to that the courts had always said that the relations between the sexes was outside of the court’s purview.</a:t>
            </a:r>
          </a:p>
          <a:p>
            <a:pPr defTabSz="930275"/>
            <a:endParaRPr lang="en-US" altLang="en-US" sz="1000" smtClean="0">
              <a:latin typeface="Arial" panose="020B0604020202020204" pitchFamily="34" charset="0"/>
            </a:endParaRPr>
          </a:p>
          <a:p>
            <a:pPr defTabSz="930275"/>
            <a:r>
              <a:rPr lang="en-US" altLang="en-US" sz="1000" smtClean="0">
                <a:latin typeface="Arial" panose="020B0604020202020204" pitchFamily="34" charset="0"/>
              </a:rPr>
              <a:t>It wasn’t until 1980 that the EEOC came out and formally defined sexual harassment and stated specifically that it was a form of discrimination based upon sex.   Lois E. Jenson v. Eveleth Taconite Co in 1988!  First sexual harassment lawsuit in the U.S.  2005 film made about it called </a:t>
            </a:r>
            <a:r>
              <a:rPr lang="en-US" altLang="en-US" sz="1000" b="1" i="1" smtClean="0">
                <a:latin typeface="Arial" panose="020B0604020202020204" pitchFamily="34" charset="0"/>
              </a:rPr>
              <a:t>North Country.</a:t>
            </a:r>
          </a:p>
          <a:p>
            <a:pPr defTabSz="930275"/>
            <a:endParaRPr lang="en-US" altLang="en-US" sz="1000" smtClean="0">
              <a:latin typeface="Arial" panose="020B0604020202020204" pitchFamily="34" charset="0"/>
            </a:endParaRPr>
          </a:p>
          <a:p>
            <a:pPr defTabSz="930275"/>
            <a:r>
              <a:rPr lang="en-US" altLang="en-US" sz="1000" smtClean="0">
                <a:latin typeface="Arial" panose="020B0604020202020204" pitchFamily="34" charset="0"/>
              </a:rPr>
              <a:t>“Unwelcome” in the sense that the employee did not solicit or incite it, and in the sense that the employee regarded the conduct as undesirable or offensive </a:t>
            </a:r>
          </a:p>
          <a:p>
            <a:pPr defTabSz="930275"/>
            <a:endParaRPr lang="en-US" altLang="en-US" sz="1000" smtClean="0">
              <a:latin typeface="Arial" panose="020B0604020202020204" pitchFamily="34" charset="0"/>
            </a:endParaRPr>
          </a:p>
          <a:p>
            <a:pPr defTabSz="930275"/>
            <a:r>
              <a:rPr lang="en-US" altLang="en-US" sz="1000" b="1" smtClean="0">
                <a:solidFill>
                  <a:srgbClr val="FF0000"/>
                </a:solidFill>
                <a:latin typeface="Arial" panose="020B0604020202020204" pitchFamily="34" charset="0"/>
              </a:rPr>
              <a:t>Unwelcome sexual advances, requests for sexual favors, and other verbal or physical conduct of a sexual nature constitute sexual harassment when this conduct explicitly or implicitly affects an individual's employment, unreasonably interferes with an individual's work performance, or creates an intimidating, hostile, or offensive work environment. </a:t>
            </a:r>
            <a:r>
              <a:rPr lang="en-US" altLang="en-US" sz="1000" smtClean="0">
                <a:latin typeface="Arial" panose="020B0604020202020204" pitchFamily="34" charset="0"/>
              </a:rPr>
              <a:t>Thus, sexual flirtation or innuendo, even vulgar language that is trivial or merely annoying, would probably not establish a hostile environment.</a:t>
            </a:r>
          </a:p>
          <a:p>
            <a:pPr defTabSz="930275"/>
            <a:endParaRPr lang="en-US" altLang="en-US" sz="1000" smtClean="0">
              <a:latin typeface="Arial" panose="020B0604020202020204" pitchFamily="34" charset="0"/>
            </a:endParaRPr>
          </a:p>
          <a:p>
            <a:pPr defTabSz="930275"/>
            <a:r>
              <a:rPr lang="en-US" altLang="en-US" sz="1000" smtClean="0">
                <a:latin typeface="Arial" panose="020B0604020202020204" pitchFamily="34" charset="0"/>
              </a:rPr>
              <a:t>The EEOC's Guidelines define two types of sexual harassment: "quid pro quo" and "hostile environment." The Guidelines provide that "unwelcome" sexual conduct constitutes sexual harassment when "submission to such conduct is made either explicitly or implicitly a term or condition of an individual's employment," Quid pro quo harassment" occurs when "submission to or rejection of such conduct by an individual is used as the basis for employment decisions affecting such individual </a:t>
            </a:r>
          </a:p>
          <a:p>
            <a:pPr defTabSz="930275"/>
            <a:endParaRPr lang="en-US" altLang="en-US" sz="1000" smtClean="0">
              <a:latin typeface="Arial" panose="020B0604020202020204" pitchFamily="34" charset="0"/>
            </a:endParaRPr>
          </a:p>
          <a:p>
            <a:pPr defTabSz="930275"/>
            <a:r>
              <a:rPr lang="en-US" altLang="en-US" sz="1000" smtClean="0">
                <a:latin typeface="Arial" panose="020B0604020202020204" pitchFamily="34" charset="0"/>
              </a:rPr>
              <a:t>Reasonable Person standard must be met so that it’s not used as a “vehicle for vindicating the petty slights suffered by the hypersensitive.”</a:t>
            </a:r>
          </a:p>
          <a:p>
            <a:pPr defTabSz="930275"/>
            <a:endParaRPr lang="en-US" altLang="en-US" sz="1000" smtClean="0">
              <a:latin typeface="Arial" panose="020B0604020202020204" pitchFamily="34" charset="0"/>
            </a:endParaRPr>
          </a:p>
        </p:txBody>
      </p:sp>
      <p:sp>
        <p:nvSpPr>
          <p:cNvPr id="59396"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535FF438-388A-4E47-BA17-4E93C1F203F8}" type="slidenum">
              <a:rPr lang="en-US" altLang="en-US" sz="1200" i="0" smtClean="0">
                <a:latin typeface="Arial" panose="020B0604020202020204" pitchFamily="34" charset="0"/>
              </a:rPr>
              <a:pPr/>
              <a:t>11</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36708469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p:spPr>
        <p:txBody>
          <a:bodyPr/>
          <a:lstStyle/>
          <a:p>
            <a:endParaRPr lang="en-US" altLang="en-US" dirty="0" smtClean="0">
              <a:latin typeface="Arial" panose="020B0604020202020204" pitchFamily="34" charset="0"/>
            </a:endParaRPr>
          </a:p>
        </p:txBody>
      </p:sp>
      <p:sp>
        <p:nvSpPr>
          <p:cNvPr id="61444"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24F96429-7080-4DAF-8988-7BE97685B026}" type="slidenum">
              <a:rPr lang="en-US" altLang="en-US" sz="1200" i="0" smtClean="0">
                <a:latin typeface="Arial" panose="020B0604020202020204" pitchFamily="34" charset="0"/>
              </a:rPr>
              <a:pPr/>
              <a:t>12</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5564546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63492"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0D55D6AC-EDC2-4C8B-AFA3-0D61D54D2A2A}" type="slidenum">
              <a:rPr lang="en-US" altLang="en-US" sz="1200" i="0" smtClean="0">
                <a:latin typeface="Arial" panose="020B0604020202020204" pitchFamily="34" charset="0"/>
              </a:rPr>
              <a:pPr/>
              <a:t>13</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15273833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65540"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9CA3B6B9-DB2F-4C9D-AF25-3C89E006E9EF}" type="slidenum">
              <a:rPr lang="en-US" altLang="en-US" sz="1200" i="0" smtClean="0">
                <a:latin typeface="Arial" panose="020B0604020202020204" pitchFamily="34" charset="0"/>
              </a:rPr>
              <a:pPr/>
              <a:t>14</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22738581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67588"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61F2B785-25DE-434B-BD9A-59F04355B39D}" type="slidenum">
              <a:rPr lang="en-US" altLang="en-US" sz="1200" i="0" smtClean="0">
                <a:latin typeface="Arial" panose="020B0604020202020204" pitchFamily="34" charset="0"/>
              </a:rPr>
              <a:pPr/>
              <a:t>15</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2587445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69636"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BBACD957-6DC6-4702-A225-DD01AF8BB966}" type="slidenum">
              <a:rPr lang="en-US" altLang="en-US" sz="1200" i="0" smtClean="0">
                <a:latin typeface="Arial" panose="020B0604020202020204" pitchFamily="34" charset="0"/>
              </a:rPr>
              <a:pPr/>
              <a:t>16</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25722727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71684"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836FAF4E-7641-4057-8BA4-C0BA460153F3}" type="slidenum">
              <a:rPr lang="en-US" altLang="en-US" sz="1200" i="0" smtClean="0">
                <a:latin typeface="Arial" panose="020B0604020202020204" pitchFamily="34" charset="0"/>
              </a:rPr>
              <a:pPr/>
              <a:t>17</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36084208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73732"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A7AFE057-21F4-4B9E-BB58-CB30A64066CD}" type="slidenum">
              <a:rPr lang="en-US" altLang="en-US" sz="1200" i="0" smtClean="0">
                <a:latin typeface="Arial" panose="020B0604020202020204" pitchFamily="34" charset="0"/>
              </a:rPr>
              <a:pPr/>
              <a:t>18</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13767392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6742B997-DDEF-4334-AE8D-31291EC4E277}" type="slidenum">
              <a:rPr lang="en-US" altLang="en-US" sz="1200" i="0" smtClean="0">
                <a:latin typeface="Arial" panose="020B0604020202020204" pitchFamily="34" charset="0"/>
              </a:rPr>
              <a:pPr/>
              <a:t>19</a:t>
            </a:fld>
            <a:endParaRPr lang="en-US" altLang="en-US" sz="1200" i="0" smtClean="0">
              <a:latin typeface="Arial" panose="020B0604020202020204" pitchFamily="34" charset="0"/>
            </a:endParaRP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p:spPr>
        <p:txBody>
          <a:bodyPr/>
          <a:lstStyle/>
          <a:p>
            <a:r>
              <a:rPr lang="en-US" altLang="en-US" smtClean="0">
                <a:latin typeface="Arial" panose="020B0604020202020204" pitchFamily="34" charset="0"/>
              </a:rPr>
              <a:t>Sexual harassment is not about ridding the work environment of sexual language or behavior – it is about the use of sex as a mean to exert power, influence, intimidate or manipulate based on sex or gender.</a:t>
            </a:r>
          </a:p>
        </p:txBody>
      </p:sp>
    </p:spTree>
    <p:extLst>
      <p:ext uri="{BB962C8B-B14F-4D97-AF65-F5344CB8AC3E}">
        <p14:creationId xmlns:p14="http://schemas.microsoft.com/office/powerpoint/2010/main" val="4104052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8196"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F128370A-5C93-4C34-897E-78A4720FA959}" type="slidenum">
              <a:rPr lang="en-US" altLang="en-US" sz="1200" i="0" smtClean="0">
                <a:latin typeface="Arial" panose="020B0604020202020204" pitchFamily="34" charset="0"/>
              </a:rPr>
              <a:pPr/>
              <a:t>2</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39697870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79876"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AA4271B5-3074-4149-A0B5-5848E95AB8F2}" type="slidenum">
              <a:rPr lang="en-US" altLang="en-US" sz="1200" i="0" smtClean="0">
                <a:latin typeface="Arial" panose="020B0604020202020204" pitchFamily="34" charset="0"/>
              </a:rPr>
              <a:pPr/>
              <a:t>20</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25064614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81924"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EC72B515-2EC9-4515-9B4A-5503DC01AE53}" type="slidenum">
              <a:rPr lang="en-US" altLang="en-US" sz="1200" i="0" smtClean="0">
                <a:latin typeface="Arial" panose="020B0604020202020204" pitchFamily="34" charset="0"/>
              </a:rPr>
              <a:pPr/>
              <a:t>21</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20038811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83972"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92B62A5A-CDD8-4F3D-B7E3-D386730EC02A}" type="slidenum">
              <a:rPr lang="en-US" altLang="en-US" sz="1200" i="0" smtClean="0">
                <a:latin typeface="Arial" panose="020B0604020202020204" pitchFamily="34" charset="0"/>
              </a:rPr>
              <a:pPr/>
              <a:t>22</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29467451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86020"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BFE79206-7AF1-443F-9D06-F26A32BC2F54}" type="slidenum">
              <a:rPr lang="en-US" altLang="en-US" sz="1200" i="0" smtClean="0">
                <a:latin typeface="Arial" panose="020B0604020202020204" pitchFamily="34" charset="0"/>
              </a:rPr>
              <a:pPr/>
              <a:t>23</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36226579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88068"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9B05164B-403D-4C09-B154-70309358E39C}" type="slidenum">
              <a:rPr lang="en-US" altLang="en-US" sz="1200" i="0" smtClean="0">
                <a:latin typeface="Arial" panose="020B0604020202020204" pitchFamily="34" charset="0"/>
              </a:rPr>
              <a:pPr/>
              <a:t>24</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24382222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p:spPr>
        <p:txBody>
          <a:bodyPr/>
          <a:lstStyle/>
          <a:p>
            <a:pPr defTabSz="930275"/>
            <a:r>
              <a:rPr lang="en-US" altLang="en-US" smtClean="0">
                <a:latin typeface="Arial" panose="020B0604020202020204" pitchFamily="34" charset="0"/>
              </a:rPr>
              <a:t>False - The victim does not have to be the person harassed but could be anyone affected by the offensive conduct.  </a:t>
            </a:r>
          </a:p>
          <a:p>
            <a:pPr defTabSz="930275"/>
            <a:endParaRPr lang="en-US" altLang="en-US" smtClean="0">
              <a:latin typeface="Arial" panose="020B0604020202020204" pitchFamily="34" charset="0"/>
            </a:endParaRPr>
          </a:p>
        </p:txBody>
      </p:sp>
      <p:sp>
        <p:nvSpPr>
          <p:cNvPr id="90116"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109EEDF8-E2DF-47D2-94E8-BBC380ACE0FD}" type="slidenum">
              <a:rPr lang="en-US" altLang="en-US" sz="1200" i="0" smtClean="0">
                <a:latin typeface="Arial" panose="020B0604020202020204" pitchFamily="34" charset="0"/>
              </a:rPr>
              <a:pPr/>
              <a:t>25</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41537043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p:spPr>
        <p:txBody>
          <a:bodyPr/>
          <a:lstStyle/>
          <a:p>
            <a:r>
              <a:rPr lang="en-US" altLang="en-US" sz="1000" dirty="0" smtClean="0">
                <a:latin typeface="Arial" panose="020B0604020202020204" pitchFamily="34" charset="0"/>
              </a:rPr>
              <a:t>True, Known as 3</a:t>
            </a:r>
            <a:r>
              <a:rPr lang="en-US" altLang="en-US" sz="1000" baseline="30000" dirty="0" smtClean="0">
                <a:latin typeface="Arial" panose="020B0604020202020204" pitchFamily="34" charset="0"/>
              </a:rPr>
              <a:t>rd</a:t>
            </a:r>
            <a:r>
              <a:rPr lang="en-US" altLang="en-US" sz="1000" dirty="0" smtClean="0">
                <a:latin typeface="Arial" panose="020B0604020202020204" pitchFamily="34" charset="0"/>
              </a:rPr>
              <a:t> party sexual harassment:</a:t>
            </a:r>
          </a:p>
          <a:p>
            <a:endParaRPr lang="en-US" altLang="en-US" sz="1000" dirty="0" smtClean="0">
              <a:latin typeface="Arial" panose="020B0604020202020204" pitchFamily="34" charset="0"/>
            </a:endParaRPr>
          </a:p>
          <a:p>
            <a:r>
              <a:rPr lang="en-US" altLang="en-US" sz="1000" dirty="0" smtClean="0">
                <a:latin typeface="Arial" panose="020B0604020202020204" pitchFamily="34" charset="0"/>
              </a:rPr>
              <a:t>As an EEOC lawyer once put it:   "Employers are responsible for ensuring a harassment-free workplace for their employees, regardless if the harasser is a co-worker, manager or customer. There should be no tolerance for repeat offenders and serial harassers."</a:t>
            </a:r>
          </a:p>
          <a:p>
            <a:r>
              <a:rPr lang="en-US" altLang="en-US" sz="1000" b="1" u="sng" dirty="0" smtClean="0">
                <a:latin typeface="Arial" panose="020B0604020202020204" pitchFamily="34" charset="0"/>
              </a:rPr>
              <a:t>We have cited many examples of third-party harassment</a:t>
            </a:r>
            <a:r>
              <a:rPr lang="en-US" altLang="en-US" sz="1000" dirty="0" smtClean="0">
                <a:latin typeface="Arial" panose="020B0604020202020204" pitchFamily="34" charset="0"/>
              </a:rPr>
              <a:t>:</a:t>
            </a:r>
          </a:p>
          <a:p>
            <a:r>
              <a:rPr lang="en-US" altLang="en-US" sz="1000" dirty="0" smtClean="0">
                <a:latin typeface="Arial" panose="020B0604020202020204" pitchFamily="34" charset="0"/>
              </a:rPr>
              <a:t>***  a </a:t>
            </a:r>
            <a:r>
              <a:rPr lang="en-US" altLang="en-US" sz="1000" dirty="0" smtClean="0">
                <a:latin typeface="Arial" panose="020B0604020202020204" pitchFamily="34" charset="0"/>
                <a:hlinkClick r:id="rId3"/>
              </a:rPr>
              <a:t>case</a:t>
            </a:r>
            <a:r>
              <a:rPr lang="en-US" altLang="en-US" sz="1000" dirty="0" smtClean="0">
                <a:latin typeface="Arial" panose="020B0604020202020204" pitchFamily="34" charset="0"/>
              </a:rPr>
              <a:t> where a store took no steps to remedy a situation where a customer was groping female employees;</a:t>
            </a:r>
          </a:p>
          <a:p>
            <a:r>
              <a:rPr lang="en-US" altLang="en-US" sz="1000" dirty="0" smtClean="0">
                <a:latin typeface="Arial" panose="020B0604020202020204" pitchFamily="34" charset="0"/>
              </a:rPr>
              <a:t>***  a </a:t>
            </a:r>
            <a:r>
              <a:rPr lang="en-US" altLang="en-US" sz="1000" dirty="0" smtClean="0">
                <a:latin typeface="Arial" panose="020B0604020202020204" pitchFamily="34" charset="0"/>
                <a:hlinkClick r:id="rId4"/>
              </a:rPr>
              <a:t>case</a:t>
            </a:r>
            <a:r>
              <a:rPr lang="en-US" altLang="en-US" sz="1000" dirty="0" smtClean="0">
                <a:latin typeface="Arial" panose="020B0604020202020204" pitchFamily="34" charset="0"/>
              </a:rPr>
              <a:t> where the harasser was an incredibly racist and sexist independent contractor;    </a:t>
            </a:r>
          </a:p>
          <a:p>
            <a:r>
              <a:rPr lang="en-US" altLang="en-US" sz="1000" dirty="0" smtClean="0">
                <a:latin typeface="Arial" panose="020B0604020202020204" pitchFamily="34" charset="0"/>
              </a:rPr>
              <a:t>***  a class action settled for $200,000 by the </a:t>
            </a:r>
            <a:r>
              <a:rPr lang="en-US" altLang="en-US" sz="1000" dirty="0" smtClean="0">
                <a:latin typeface="Arial" panose="020B0604020202020204" pitchFamily="34" charset="0"/>
                <a:hlinkClick r:id="rId5"/>
              </a:rPr>
              <a:t>EEOC</a:t>
            </a:r>
            <a:r>
              <a:rPr lang="en-US" altLang="en-US" sz="1000" dirty="0" smtClean="0">
                <a:latin typeface="Arial" panose="020B0604020202020204" pitchFamily="34" charset="0"/>
              </a:rPr>
              <a:t> against a restaurant for permitting female servers to be sexually harassed by a </a:t>
            </a:r>
            <a:r>
              <a:rPr lang="en-US" altLang="en-US" sz="1000" i="1" dirty="0" smtClean="0">
                <a:latin typeface="Arial" panose="020B0604020202020204" pitchFamily="34" charset="0"/>
              </a:rPr>
              <a:t>customer</a:t>
            </a:r>
            <a:r>
              <a:rPr lang="en-US" altLang="en-US" sz="1000" dirty="0" smtClean="0">
                <a:latin typeface="Arial" panose="020B0604020202020204" pitchFamily="34" charset="0"/>
              </a:rPr>
              <a:t>, a Palm Beach County sheriff's deputy, who allegedly frequently grabbed their breasts and buttocks, made frequent sexual innuendos, and invited them to join in a ménage a trois;</a:t>
            </a:r>
          </a:p>
          <a:p>
            <a:r>
              <a:rPr lang="en-US" altLang="en-US" sz="1000" dirty="0" smtClean="0">
                <a:latin typeface="Arial" panose="020B0604020202020204" pitchFamily="34" charset="0"/>
              </a:rPr>
              <a:t>***  a case we wrote about on </a:t>
            </a:r>
            <a:r>
              <a:rPr lang="en-US" altLang="en-US" sz="1000" dirty="0" smtClean="0">
                <a:latin typeface="Arial" panose="020B0604020202020204" pitchFamily="34" charset="0"/>
                <a:hlinkClick r:id="rId6"/>
              </a:rPr>
              <a:t>February 4, 2012</a:t>
            </a:r>
            <a:r>
              <a:rPr lang="en-US" altLang="en-US" sz="1000" dirty="0" smtClean="0">
                <a:latin typeface="Arial" panose="020B0604020202020204" pitchFamily="34" charset="0"/>
              </a:rPr>
              <a:t>, where a female prison guard in Iowa sued prison officials under a "third-party harassment" theory claiming that sexually explicit and violent movies which inmates were allowed to see caused them to sexually harass her.   </a:t>
            </a:r>
          </a:p>
          <a:p>
            <a:r>
              <a:rPr lang="en-US" altLang="en-US" sz="1000" b="1" u="sng" dirty="0" smtClean="0">
                <a:latin typeface="Arial" panose="020B0604020202020204" pitchFamily="34" charset="0"/>
              </a:rPr>
              <a:t>Can A Vile Parrot Create A Hostile Work Environment?</a:t>
            </a:r>
            <a:endParaRPr lang="en-US" altLang="en-US" sz="1000" dirty="0" smtClean="0">
              <a:latin typeface="Arial" panose="020B0604020202020204" pitchFamily="34" charset="0"/>
            </a:endParaRPr>
          </a:p>
          <a:p>
            <a:r>
              <a:rPr lang="en-US" altLang="en-US" sz="1000" dirty="0" smtClean="0">
                <a:latin typeface="Arial" panose="020B0604020202020204" pitchFamily="34" charset="0"/>
              </a:rPr>
              <a:t>And, of course, you might remember (or choose not to) our blog yarn about the parrot (true story!) kept by a patient in an expensive long term care facility which repeatedly shouted sexual vulgarities to an offended attending female nurse.   We asked whether an employer can be liable for creating a hostile work environment if it permits sexual comments to be made to an offended employee by, for example, a parrot?  </a:t>
            </a:r>
          </a:p>
          <a:p>
            <a:r>
              <a:rPr lang="en-US" altLang="en-US" sz="1000" dirty="0" smtClean="0">
                <a:latin typeface="Arial" panose="020B0604020202020204" pitchFamily="34" charset="0"/>
              </a:rPr>
              <a:t>The nurse's complaints to her supervisor were laughed off, but she got the last laugh because the court found a hostile work environment based upon sexual harassment.  It made no difference whether the harassing comments came from a supervisor or a bird — what was legally significant was that the employer took no steps to remedy the complaint of the offended employee – such as ejecting the parrot (and its owner), or permitting the employee to work with other patients. </a:t>
            </a:r>
          </a:p>
          <a:p>
            <a:endParaRPr lang="en-US" altLang="en-US" sz="1000" dirty="0" smtClean="0">
              <a:latin typeface="Arial" panose="020B0604020202020204" pitchFamily="34" charset="0"/>
            </a:endParaRPr>
          </a:p>
          <a:p>
            <a:endParaRPr lang="en-US" altLang="en-US" sz="1000" dirty="0" smtClean="0">
              <a:latin typeface="Arial" panose="020B0604020202020204" pitchFamily="34" charset="0"/>
            </a:endParaRPr>
          </a:p>
        </p:txBody>
      </p:sp>
      <p:sp>
        <p:nvSpPr>
          <p:cNvPr id="92164"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26E78B12-53A6-4B24-8A51-347C5D30D34F}" type="slidenum">
              <a:rPr lang="en-US" altLang="en-US" sz="1200" i="0" smtClean="0">
                <a:latin typeface="Arial" panose="020B0604020202020204" pitchFamily="34" charset="0"/>
              </a:rPr>
              <a:pPr/>
              <a:t>26</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4969640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p:spPr>
        <p:txBody>
          <a:bodyPr/>
          <a:lstStyle/>
          <a:p>
            <a:endParaRPr lang="en-US" altLang="en-US" sz="1000" smtClean="0">
              <a:latin typeface="Arial" panose="020B0604020202020204" pitchFamily="34" charset="0"/>
            </a:endParaRPr>
          </a:p>
          <a:p>
            <a:endParaRPr lang="en-US" altLang="en-US" sz="1000" smtClean="0">
              <a:latin typeface="Arial" panose="020B0604020202020204" pitchFamily="34" charset="0"/>
            </a:endParaRPr>
          </a:p>
        </p:txBody>
      </p:sp>
      <p:sp>
        <p:nvSpPr>
          <p:cNvPr id="94212"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BD051C03-C670-419C-A146-5D884F02A24C}" type="slidenum">
              <a:rPr lang="en-US" altLang="en-US" sz="1200" i="0" smtClean="0">
                <a:latin typeface="Arial" panose="020B0604020202020204" pitchFamily="34" charset="0"/>
              </a:rPr>
              <a:pPr/>
              <a:t>27</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39574477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p:spPr>
        <p:txBody>
          <a:bodyPr/>
          <a:lstStyle/>
          <a:p>
            <a:r>
              <a:rPr lang="en-US" altLang="en-US" sz="1000" smtClean="0">
                <a:latin typeface="Arial" panose="020B0604020202020204" pitchFamily="34" charset="0"/>
              </a:rPr>
              <a:t>False - The Commission recognizes that sexual conduct may be private and unacknowledged, with no eyewitnesses. </a:t>
            </a:r>
          </a:p>
          <a:p>
            <a:endParaRPr lang="en-US" altLang="en-US" sz="1000" smtClean="0">
              <a:latin typeface="Arial" panose="020B0604020202020204" pitchFamily="34" charset="0"/>
            </a:endParaRPr>
          </a:p>
          <a:p>
            <a:r>
              <a:rPr lang="en-US" altLang="en-US" sz="1000" smtClean="0">
                <a:latin typeface="Arial" panose="020B0604020202020204" pitchFamily="34" charset="0"/>
              </a:rPr>
              <a:t>Many cases do appear to be “he said/she said” situations in which the accuser and the accused have wildly different stories.  Investigators must then turn to interviewing others, looking at schedules, time cards, emails, etc.</a:t>
            </a:r>
          </a:p>
          <a:p>
            <a:endParaRPr lang="en-US" altLang="en-US" sz="1000" smtClean="0">
              <a:latin typeface="Arial" panose="020B0604020202020204" pitchFamily="34" charset="0"/>
            </a:endParaRPr>
          </a:p>
          <a:p>
            <a:r>
              <a:rPr lang="en-US" altLang="en-US" sz="1000" smtClean="0">
                <a:latin typeface="Arial" panose="020B0604020202020204" pitchFamily="34" charset="0"/>
              </a:rPr>
              <a:t>Thus the resolution of a sexual harassment claim often depends on the credibility of the parties. The investigator should question the charging party and the alleged harasser in detail. The Commission's investigation also should search thoroughly for corroborative evidence of any nature.</a:t>
            </a:r>
            <a:r>
              <a:rPr lang="en-US" altLang="en-US" sz="1000" smtClean="0">
                <a:latin typeface="Arial" panose="020B0604020202020204" pitchFamily="34" charset="0"/>
                <a:hlinkClick r:id="rId3" action="ppaction://hlinksldjump"/>
              </a:rPr>
              <a:t>14</a:t>
            </a:r>
            <a:r>
              <a:rPr lang="en-US" altLang="en-US" sz="1000" smtClean="0">
                <a:latin typeface="Arial" panose="020B0604020202020204" pitchFamily="34" charset="0"/>
              </a:rPr>
              <a:t> Supervisory and managerial employees, as well as co-workers, should be asked about their knowledge of the alleged harassment. </a:t>
            </a:r>
          </a:p>
          <a:p>
            <a:endParaRPr lang="en-US" altLang="en-US" sz="1000" smtClean="0">
              <a:latin typeface="Arial" panose="020B0604020202020204" pitchFamily="34" charset="0"/>
            </a:endParaRPr>
          </a:p>
          <a:p>
            <a:r>
              <a:rPr lang="en-US" altLang="en-US" sz="1000" smtClean="0">
                <a:latin typeface="Arial" panose="020B0604020202020204" pitchFamily="34" charset="0"/>
              </a:rPr>
              <a:t>Of course, the Commission recognizes that a charging party may not be able to identify witnesses to the alleged conduct itself. But testimony may be obtained from persons who observed the charging party's demeanor immediately after an alleged incident of harassment. Persons with whom she discussed the incident - - such as co-workers, a doctor or a counselor - - should be interviewed. Other employees should be asked if they noticed changes in charging party's behavior at work or in the alleged harasser's treatment of charging party. As stated earlier, a contemporaneous complaint by the victim would be persuasive evidence both that the conduct occurred and that it was unwelcome (</a:t>
            </a:r>
            <a:r>
              <a:rPr lang="en-US" altLang="en-US" sz="1000" u="sng" smtClean="0">
                <a:latin typeface="Arial" panose="020B0604020202020204" pitchFamily="34" charset="0"/>
              </a:rPr>
              <a:t>see</a:t>
            </a:r>
            <a:r>
              <a:rPr lang="en-US" altLang="en-US" sz="1000" smtClean="0">
                <a:latin typeface="Arial" panose="020B0604020202020204" pitchFamily="34" charset="0"/>
              </a:rPr>
              <a:t> </a:t>
            </a:r>
            <a:r>
              <a:rPr lang="en-US" altLang="en-US" sz="1000" u="sng" smtClean="0">
                <a:latin typeface="Arial" panose="020B0604020202020204" pitchFamily="34" charset="0"/>
              </a:rPr>
              <a:t>supra</a:t>
            </a:r>
            <a:r>
              <a:rPr lang="en-US" altLang="en-US" sz="1000" smtClean="0">
                <a:latin typeface="Arial" panose="020B0604020202020204" pitchFamily="34" charset="0"/>
              </a:rPr>
              <a:t> Section A). So too is evidence that other employees were sexually harassed by the same person.</a:t>
            </a:r>
          </a:p>
          <a:p>
            <a:endParaRPr lang="en-US" altLang="en-US" sz="1000" smtClean="0">
              <a:latin typeface="Arial" panose="020B0604020202020204" pitchFamily="34" charset="0"/>
            </a:endParaRPr>
          </a:p>
        </p:txBody>
      </p:sp>
      <p:sp>
        <p:nvSpPr>
          <p:cNvPr id="96260"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15791231-360D-4247-8908-69A63414268F}" type="slidenum">
              <a:rPr lang="en-US" altLang="en-US" sz="1200" i="0" smtClean="0">
                <a:latin typeface="Arial" panose="020B0604020202020204" pitchFamily="34" charset="0"/>
              </a:rPr>
              <a:pPr/>
              <a:t>28</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25750737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98308"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4970A462-6793-446D-929A-9D63424AE8EB}" type="slidenum">
              <a:rPr lang="en-US" altLang="en-US" sz="1200" i="0" smtClean="0">
                <a:latin typeface="Arial" panose="020B0604020202020204" pitchFamily="34" charset="0"/>
              </a:rPr>
              <a:pPr/>
              <a:t>29</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69869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p:spPr>
        <p:txBody>
          <a:bodyPr/>
          <a:lstStyle/>
          <a:p>
            <a:endParaRPr lang="en-US" altLang="en-US" dirty="0" smtClean="0">
              <a:latin typeface="Arial" panose="020B0604020202020204" pitchFamily="34" charset="0"/>
            </a:endParaRPr>
          </a:p>
        </p:txBody>
      </p:sp>
      <p:sp>
        <p:nvSpPr>
          <p:cNvPr id="10244"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446D0AFE-45B1-4365-B586-B2755D450C4F}" type="slidenum">
              <a:rPr lang="en-US" altLang="en-US" sz="1200" i="0" smtClean="0">
                <a:latin typeface="Arial" panose="020B0604020202020204" pitchFamily="34" charset="0"/>
              </a:rPr>
              <a:pPr/>
              <a:t>3</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33471858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100356"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AB6AE78A-CA47-4B74-944A-D4A3F8E300F7}" type="slidenum">
              <a:rPr lang="en-US" altLang="en-US" sz="1200" i="0" smtClean="0">
                <a:latin typeface="Arial" panose="020B0604020202020204" pitchFamily="34" charset="0"/>
              </a:rPr>
              <a:pPr/>
              <a:t>30</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20064217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a:ln/>
        </p:spPr>
      </p:sp>
      <p:sp>
        <p:nvSpPr>
          <p:cNvPr id="102403" name="Notes Placeholder 2"/>
          <p:cNvSpPr>
            <a:spLocks noGrp="1"/>
          </p:cNvSpPr>
          <p:nvPr>
            <p:ph type="body" idx="1"/>
          </p:nvPr>
        </p:nvSpPr>
        <p:spPr>
          <a:noFill/>
        </p:spPr>
        <p:txBody>
          <a:bodyPr/>
          <a:lstStyle/>
          <a:p>
            <a:r>
              <a:rPr lang="en-US" altLang="en-US" smtClean="0">
                <a:latin typeface="Arial" panose="020B0604020202020204" pitchFamily="34" charset="0"/>
              </a:rPr>
              <a:t>True – Why wouldn’t this be considered harassment?</a:t>
            </a:r>
          </a:p>
          <a:p>
            <a:endParaRPr lang="en-US" altLang="en-US" smtClean="0">
              <a:latin typeface="Arial" panose="020B0604020202020204" pitchFamily="34" charset="0"/>
            </a:endParaRPr>
          </a:p>
          <a:p>
            <a:r>
              <a:rPr lang="en-US" altLang="en-US" smtClean="0">
                <a:latin typeface="Arial" panose="020B0604020202020204" pitchFamily="34" charset="0"/>
              </a:rPr>
              <a:t>What might make it harassment?</a:t>
            </a:r>
          </a:p>
          <a:p>
            <a:r>
              <a:rPr lang="en-US" altLang="en-US" smtClean="0">
                <a:latin typeface="Arial" panose="020B0604020202020204" pitchFamily="34" charset="0"/>
              </a:rPr>
              <a:t> If that employee kept asking that person out in spite of repeated refusals, sent emails, made calls.  Showed up wherever that co-worker was and generally made life miserable and difficult for the co-worker to do his/her job.</a:t>
            </a:r>
          </a:p>
        </p:txBody>
      </p:sp>
      <p:sp>
        <p:nvSpPr>
          <p:cNvPr id="102404"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538D851E-CAF6-46C6-AF40-E81ED9D95675}" type="slidenum">
              <a:rPr lang="en-US" altLang="en-US" sz="1200" i="0" smtClean="0">
                <a:latin typeface="Arial" panose="020B0604020202020204" pitchFamily="34" charset="0"/>
              </a:rPr>
              <a:pPr/>
              <a:t>31</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186105229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ln/>
        </p:spPr>
      </p:sp>
      <p:sp>
        <p:nvSpPr>
          <p:cNvPr id="104451" name="Notes Placeholder 2"/>
          <p:cNvSpPr>
            <a:spLocks noGrp="1"/>
          </p:cNvSpPr>
          <p:nvPr>
            <p:ph type="body" idx="1"/>
          </p:nvPr>
        </p:nvSpPr>
        <p:spPr>
          <a:noFill/>
        </p:spPr>
        <p:txBody>
          <a:bodyPr/>
          <a:lstStyle/>
          <a:p>
            <a:r>
              <a:rPr lang="en-US" altLang="en-US" smtClean="0">
                <a:latin typeface="Arial" panose="020B0604020202020204" pitchFamily="34" charset="0"/>
              </a:rPr>
              <a:t>False - The Supreme Court has ruled that employers may be held liable for same-sex harassment and the sexuality of the victim or of the harasser are irrelevant.  In order prove same-sex harassment, employees must prove that they were harassed b/c of their sex.</a:t>
            </a:r>
          </a:p>
          <a:p>
            <a:endParaRPr lang="en-US" altLang="en-US" smtClean="0">
              <a:latin typeface="Arial" panose="020B0604020202020204" pitchFamily="34" charset="0"/>
            </a:endParaRPr>
          </a:p>
          <a:p>
            <a:r>
              <a:rPr lang="en-US" altLang="en-US" smtClean="0">
                <a:latin typeface="Arial" panose="020B0604020202020204" pitchFamily="34" charset="0"/>
              </a:rPr>
              <a:t>Sexual harassment is a gender-neutral offense.  Men can harass men, women can harass women HOWEVER, statistics show that the overwhelming majority of sexual harassment claims are made by women against men.</a:t>
            </a:r>
          </a:p>
          <a:p>
            <a:endParaRPr lang="en-US" altLang="en-US" smtClean="0">
              <a:latin typeface="Arial" panose="020B0604020202020204" pitchFamily="34" charset="0"/>
            </a:endParaRPr>
          </a:p>
        </p:txBody>
      </p:sp>
      <p:sp>
        <p:nvSpPr>
          <p:cNvPr id="104452"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335FD749-32B8-4A6E-BB62-B77955878409}" type="slidenum">
              <a:rPr lang="en-US" altLang="en-US" sz="1200" i="0" smtClean="0">
                <a:latin typeface="Arial" panose="020B0604020202020204" pitchFamily="34" charset="0"/>
              </a:rPr>
              <a:pPr/>
              <a:t>32</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16968856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p:spPr>
        <p:txBody>
          <a:bodyPr/>
          <a:lstStyle/>
          <a:p>
            <a:r>
              <a:rPr lang="en-US" altLang="en-US" sz="1000" smtClean="0">
                <a:latin typeface="Arial" panose="020B0604020202020204" pitchFamily="34" charset="0"/>
              </a:rPr>
              <a:t>False - It helps the complainant’s case if she does make it clear that the sexual conduct is UNWELCOME and the plainer she can make that, the better.</a:t>
            </a:r>
          </a:p>
          <a:p>
            <a:endParaRPr lang="en-US" altLang="en-US" sz="1000" smtClean="0">
              <a:latin typeface="Arial" panose="020B0604020202020204" pitchFamily="34" charset="0"/>
            </a:endParaRPr>
          </a:p>
          <a:p>
            <a:r>
              <a:rPr lang="en-US" altLang="en-US" sz="1000" smtClean="0">
                <a:latin typeface="Arial" panose="020B0604020202020204" pitchFamily="34" charset="0"/>
              </a:rPr>
              <a:t>In appropriate cases, the Commission may make a finding of harassment based solely on the credibility of the victim's allegation. As with any other charge of discrimination, a victim's account must be sufficiently detailed and internally consistent so as to be plausible, and lack of corroborative evidence where such evidence logically should exist would undermine the allegation.</a:t>
            </a:r>
            <a:r>
              <a:rPr lang="en-US" altLang="en-US" sz="1000" smtClean="0">
                <a:latin typeface="Arial" panose="020B0604020202020204" pitchFamily="34" charset="0"/>
                <a:hlinkClick r:id="rId3" action="ppaction://hlinksldjump"/>
              </a:rPr>
              <a:t>15</a:t>
            </a:r>
            <a:r>
              <a:rPr lang="en-US" altLang="en-US" sz="1000" smtClean="0">
                <a:latin typeface="Arial" panose="020B0604020202020204" pitchFamily="34" charset="0"/>
              </a:rPr>
              <a:t> By the same token, a general denial by the alleged harasser will carry little weight when it is contradicted by other evidence.</a:t>
            </a:r>
            <a:r>
              <a:rPr lang="en-US" altLang="en-US" sz="1000" smtClean="0">
                <a:latin typeface="Arial" panose="020B0604020202020204" pitchFamily="34" charset="0"/>
                <a:hlinkClick r:id="rId3" action="ppaction://hlinksldjump"/>
              </a:rPr>
              <a:t>16</a:t>
            </a:r>
            <a:endParaRPr lang="en-US" altLang="en-US" sz="1000" smtClean="0">
              <a:latin typeface="Arial" panose="020B0604020202020204" pitchFamily="34" charset="0"/>
            </a:endParaRPr>
          </a:p>
          <a:p>
            <a:endParaRPr lang="en-US" altLang="en-US" sz="1000" smtClean="0">
              <a:latin typeface="Arial" panose="020B0604020202020204" pitchFamily="34" charset="0"/>
            </a:endParaRPr>
          </a:p>
          <a:p>
            <a:r>
              <a:rPr lang="en-US" altLang="en-US" sz="1000" u="sng" smtClean="0">
                <a:latin typeface="Arial" panose="020B0604020202020204" pitchFamily="34" charset="0"/>
              </a:rPr>
              <a:t>Example</a:t>
            </a:r>
            <a:r>
              <a:rPr lang="en-US" altLang="en-US" sz="1000" smtClean="0">
                <a:latin typeface="Arial" panose="020B0604020202020204" pitchFamily="34" charset="0"/>
              </a:rPr>
              <a:t> - Charging Party (CP) alleges that her supervisor made unwelcome sexual advances toward her on frequent occasions while they were alone in his office. The supervisor denies this allegation. No one witnessed the alleged advances. CP's inability to produce eyewitnesses to the harassment does not defeat her claim. The resolution will depend on the credibility of her allegations versus that of her supervisor's. Corroborating, credible evidence will establish her claim. For example, three co-workers state that CP looked distraught on several occasions after leaving the supervisor's office, and that she informed them on those occasions that he had sexually propositioned and touched her. In addition, the evidence shows that CP had complained to the general manager of the office about the incidents soon after they occurred. The corroborating witness testimony and her complaint to higher management would be sufficient to establish her claim. Her allegations would be further buttressed if other employees testified that the supervisor propositioned them as well.</a:t>
            </a:r>
          </a:p>
          <a:p>
            <a:endParaRPr lang="en-US" altLang="en-US" sz="900" smtClean="0">
              <a:latin typeface="Arial" panose="020B0604020202020204" pitchFamily="34" charset="0"/>
            </a:endParaRPr>
          </a:p>
        </p:txBody>
      </p:sp>
      <p:sp>
        <p:nvSpPr>
          <p:cNvPr id="106500"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A056DAB5-A7E3-4BBA-9412-AEB3BFC57455}" type="slidenum">
              <a:rPr lang="en-US" altLang="en-US" sz="1200" i="0" smtClean="0">
                <a:latin typeface="Arial" panose="020B0604020202020204" pitchFamily="34" charset="0"/>
              </a:rPr>
              <a:pPr/>
              <a:t>33</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16784627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a:ln/>
        </p:spPr>
      </p:sp>
      <p:sp>
        <p:nvSpPr>
          <p:cNvPr id="108547" name="Notes Placeholder 2"/>
          <p:cNvSpPr>
            <a:spLocks noGrp="1"/>
          </p:cNvSpPr>
          <p:nvPr>
            <p:ph type="body" idx="1"/>
          </p:nvPr>
        </p:nvSpPr>
        <p:spPr>
          <a:noFill/>
        </p:spPr>
        <p:txBody>
          <a:bodyPr/>
          <a:lstStyle/>
          <a:p>
            <a:r>
              <a:rPr lang="en-US" altLang="en-US" sz="1300" smtClean="0">
                <a:latin typeface="Arial" panose="020B0604020202020204" pitchFamily="34" charset="0"/>
              </a:rPr>
              <a:t>False – Ignorance is not a defense.</a:t>
            </a:r>
            <a:endParaRPr lang="en-US" altLang="en-US" smtClean="0">
              <a:latin typeface="Arial" panose="020B0604020202020204" pitchFamily="34" charset="0"/>
            </a:endParaRPr>
          </a:p>
        </p:txBody>
      </p:sp>
      <p:sp>
        <p:nvSpPr>
          <p:cNvPr id="108548"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8CF3DFE9-8414-4840-9DD6-35906CA3B910}" type="slidenum">
              <a:rPr lang="en-US" altLang="en-US" sz="1200" i="0" smtClean="0">
                <a:latin typeface="Arial" panose="020B0604020202020204" pitchFamily="34" charset="0"/>
              </a:rPr>
              <a:pPr/>
              <a:t>34</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165693014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p:spPr>
        <p:txBody>
          <a:bodyPr/>
          <a:lstStyle/>
          <a:p>
            <a:pPr defTabSz="930275"/>
            <a:r>
              <a:rPr lang="en-US" altLang="en-US" smtClean="0">
                <a:latin typeface="Arial" panose="020B0604020202020204" pitchFamily="34" charset="0"/>
              </a:rPr>
              <a:t>False - The Supreme Court states that the focus should be on the "unwelcomeness" of the conduct rather than the "voluntariness" of the victim's participation. </a:t>
            </a:r>
          </a:p>
          <a:p>
            <a:pPr defTabSz="930275"/>
            <a:endParaRPr lang="en-US" altLang="en-US" smtClean="0">
              <a:latin typeface="Arial" panose="020B0604020202020204" pitchFamily="34" charset="0"/>
            </a:endParaRPr>
          </a:p>
        </p:txBody>
      </p:sp>
      <p:sp>
        <p:nvSpPr>
          <p:cNvPr id="110596"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D603E476-AB7E-425B-9CE1-96D568045E14}" type="slidenum">
              <a:rPr lang="en-US" altLang="en-US" sz="1200" i="0" smtClean="0">
                <a:latin typeface="Arial" panose="020B0604020202020204" pitchFamily="34" charset="0"/>
              </a:rPr>
              <a:pPr/>
              <a:t>35</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26468100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ln/>
        </p:spPr>
      </p:sp>
      <p:sp>
        <p:nvSpPr>
          <p:cNvPr id="112643" name="Notes Placeholder 2"/>
          <p:cNvSpPr>
            <a:spLocks noGrp="1"/>
          </p:cNvSpPr>
          <p:nvPr>
            <p:ph type="body" idx="1"/>
          </p:nvPr>
        </p:nvSpPr>
        <p:spPr>
          <a:noFill/>
        </p:spPr>
        <p:txBody>
          <a:bodyPr/>
          <a:lstStyle/>
          <a:p>
            <a:endParaRPr lang="en-US" altLang="en-US" smtClean="0">
              <a:latin typeface="Arial" panose="020B0604020202020204" pitchFamily="34" charset="0"/>
            </a:endParaRPr>
          </a:p>
          <a:p>
            <a:r>
              <a:rPr lang="en-US" altLang="en-US" smtClean="0">
                <a:latin typeface="Arial" panose="020B0604020202020204" pitchFamily="34" charset="0"/>
              </a:rPr>
              <a:t>False</a:t>
            </a:r>
          </a:p>
          <a:p>
            <a:endParaRPr lang="en-US" altLang="en-US" smtClean="0">
              <a:latin typeface="Arial" panose="020B0604020202020204" pitchFamily="34" charset="0"/>
            </a:endParaRPr>
          </a:p>
          <a:p>
            <a:r>
              <a:rPr lang="en-US" altLang="en-US" b="1" i="1" smtClean="0">
                <a:solidFill>
                  <a:srgbClr val="FF0000"/>
                </a:solidFill>
                <a:latin typeface="Arial" panose="020B0604020202020204" pitchFamily="34" charset="0"/>
              </a:rPr>
              <a:t>For a retaliation claim, you need only show a good faith complaint about harassment was made and  that there was a causal connection between that activity and whatever negative workplace result that occurred.</a:t>
            </a:r>
            <a:r>
              <a:rPr lang="en-US" altLang="en-US" b="1" smtClean="0">
                <a:solidFill>
                  <a:srgbClr val="FF0000"/>
                </a:solidFill>
                <a:latin typeface="Arial" panose="020B0604020202020204" pitchFamily="34" charset="0"/>
              </a:rPr>
              <a:t> </a:t>
            </a:r>
            <a:r>
              <a:rPr lang="en-US" altLang="en-US" smtClean="0">
                <a:latin typeface="Arial" panose="020B0604020202020204" pitchFamily="34" charset="0"/>
              </a:rPr>
              <a:t>This is a reminder for employers that retaliation claims can often survive even when the underlying harassment cannot be proven.</a:t>
            </a:r>
          </a:p>
          <a:p>
            <a:endParaRPr lang="en-US" altLang="en-US" smtClean="0">
              <a:latin typeface="Arial" panose="020B0604020202020204" pitchFamily="34" charset="0"/>
            </a:endParaRPr>
          </a:p>
        </p:txBody>
      </p:sp>
      <p:sp>
        <p:nvSpPr>
          <p:cNvPr id="112644"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0B53131D-2940-41BB-97CF-272A355EE09E}" type="slidenum">
              <a:rPr lang="en-US" altLang="en-US" sz="1200" i="0" smtClean="0">
                <a:latin typeface="Arial" panose="020B0604020202020204" pitchFamily="34" charset="0"/>
              </a:rPr>
              <a:pPr/>
              <a:t>36</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20308830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ln/>
        </p:spPr>
      </p:sp>
      <p:sp>
        <p:nvSpPr>
          <p:cNvPr id="114691" name="Notes Placeholder 2"/>
          <p:cNvSpPr>
            <a:spLocks noGrp="1"/>
          </p:cNvSpPr>
          <p:nvPr>
            <p:ph type="body" idx="1"/>
          </p:nvPr>
        </p:nvSpPr>
        <p:spPr>
          <a:noFill/>
        </p:spPr>
        <p:txBody>
          <a:bodyPr/>
          <a:lstStyle/>
          <a:p>
            <a:pPr defTabSz="930275"/>
            <a:r>
              <a:rPr lang="en-US" altLang="en-US" smtClean="0">
                <a:latin typeface="Arial" panose="020B0604020202020204" pitchFamily="34" charset="0"/>
              </a:rPr>
              <a:t>True - Employers and supervisors should be encouraged whenever possible to prevent harassment and any other unprofessional conduct within the workplace.</a:t>
            </a:r>
          </a:p>
          <a:p>
            <a:pPr defTabSz="930275"/>
            <a:endParaRPr lang="en-US" altLang="en-US" smtClean="0">
              <a:latin typeface="Arial" panose="020B0604020202020204" pitchFamily="34" charset="0"/>
            </a:endParaRPr>
          </a:p>
        </p:txBody>
      </p:sp>
      <p:sp>
        <p:nvSpPr>
          <p:cNvPr id="114692"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C8A64768-EB74-488F-BB28-EE1C96270CC2}" type="slidenum">
              <a:rPr lang="en-US" altLang="en-US" sz="1200" i="0" smtClean="0">
                <a:latin typeface="Arial" panose="020B0604020202020204" pitchFamily="34" charset="0"/>
              </a:rPr>
              <a:pPr/>
              <a:t>37</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331316694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p:spPr>
        <p:txBody>
          <a:bodyPr/>
          <a:lstStyle/>
          <a:p>
            <a:pPr defTabSz="881063"/>
            <a:r>
              <a:rPr lang="en-US" altLang="en-US" smtClean="0">
                <a:latin typeface="Arial" panose="020B0604020202020204" pitchFamily="34" charset="0"/>
              </a:rPr>
              <a:t>True - The Civil Rights Act of 1991 gives harassment victims the right to sue for both compensatory and punitive damages. This means the harasser and/or the company may have to pay the victim for the harassment he or she suffered, </a:t>
            </a:r>
            <a:r>
              <a:rPr lang="en-US" altLang="en-US" i="1" smtClean="0">
                <a:latin typeface="Arial" panose="020B0604020202020204" pitchFamily="34" charset="0"/>
              </a:rPr>
              <a:t>and</a:t>
            </a:r>
            <a:r>
              <a:rPr lang="en-US" altLang="en-US" smtClean="0">
                <a:latin typeface="Arial" panose="020B0604020202020204" pitchFamily="34" charset="0"/>
              </a:rPr>
              <a:t> pay a financial penalty as punishment.</a:t>
            </a:r>
          </a:p>
          <a:p>
            <a:pPr defTabSz="881063"/>
            <a:endParaRPr lang="en-US" altLang="en-US" smtClean="0">
              <a:latin typeface="Arial" panose="020B0604020202020204" pitchFamily="34" charset="0"/>
            </a:endParaRPr>
          </a:p>
        </p:txBody>
      </p:sp>
      <p:sp>
        <p:nvSpPr>
          <p:cNvPr id="116740"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2E85D0A1-25F1-4506-A8A1-081B3530B632}" type="slidenum">
              <a:rPr lang="en-US" altLang="en-US" sz="1200" i="0" smtClean="0">
                <a:latin typeface="Arial" panose="020B0604020202020204" pitchFamily="34" charset="0"/>
              </a:rPr>
              <a:pPr/>
              <a:t>38</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38812865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a:ln/>
        </p:spPr>
      </p:sp>
      <p:sp>
        <p:nvSpPr>
          <p:cNvPr id="118787" name="Notes Placeholder 2"/>
          <p:cNvSpPr>
            <a:spLocks noGrp="1"/>
          </p:cNvSpPr>
          <p:nvPr>
            <p:ph type="body" idx="1"/>
          </p:nvPr>
        </p:nvSpPr>
        <p:spPr>
          <a:noFill/>
        </p:spPr>
        <p:txBody>
          <a:bodyPr/>
          <a:lstStyle/>
          <a:p>
            <a:pPr defTabSz="881063"/>
            <a:r>
              <a:rPr lang="en-US" altLang="en-US" smtClean="0">
                <a:latin typeface="Arial" panose="020B0604020202020204" pitchFamily="34" charset="0"/>
              </a:rPr>
              <a:t>True - The Civil Rights Act of 1991 gives harassment victims the right to sue for both compensatory and punitive damages. This means the harasser and/or the company may have to pay the victim for the harassment he or she suffered, </a:t>
            </a:r>
            <a:r>
              <a:rPr lang="en-US" altLang="en-US" i="1" smtClean="0">
                <a:latin typeface="Arial" panose="020B0604020202020204" pitchFamily="34" charset="0"/>
              </a:rPr>
              <a:t>and</a:t>
            </a:r>
            <a:r>
              <a:rPr lang="en-US" altLang="en-US" smtClean="0">
                <a:latin typeface="Arial" panose="020B0604020202020204" pitchFamily="34" charset="0"/>
              </a:rPr>
              <a:t> pay a financial penalty as punishment.</a:t>
            </a:r>
          </a:p>
          <a:p>
            <a:pPr defTabSz="881063"/>
            <a:endParaRPr lang="en-US" altLang="en-US" smtClean="0">
              <a:latin typeface="Arial" panose="020B0604020202020204" pitchFamily="34" charset="0"/>
            </a:endParaRPr>
          </a:p>
        </p:txBody>
      </p:sp>
      <p:sp>
        <p:nvSpPr>
          <p:cNvPr id="118788"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3341B94F-5AAC-440A-A4EF-BBAA59DDA857}" type="slidenum">
              <a:rPr lang="en-US" altLang="en-US" sz="1200" i="0" smtClean="0">
                <a:latin typeface="Arial" panose="020B0604020202020204" pitchFamily="34" charset="0"/>
              </a:rPr>
              <a:pPr/>
              <a:t>39</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29871929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10244"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446D0AFE-45B1-4365-B586-B2755D450C4F}" type="slidenum">
              <a:rPr lang="en-US" altLang="en-US" sz="1200" i="0" smtClean="0">
                <a:latin typeface="Arial" panose="020B0604020202020204" pitchFamily="34" charset="0"/>
              </a:rPr>
              <a:pPr/>
              <a:t>4</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217019438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ln/>
        </p:spPr>
      </p:sp>
      <p:sp>
        <p:nvSpPr>
          <p:cNvPr id="120835"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120836"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E630F180-FA0D-44EB-B94B-F047D99F17DF}" type="slidenum">
              <a:rPr lang="en-US" altLang="en-US" sz="1200" i="0" smtClean="0">
                <a:latin typeface="Arial" panose="020B0604020202020204" pitchFamily="34" charset="0"/>
              </a:rPr>
              <a:pPr/>
              <a:t>40</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321305979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a:ln/>
        </p:spPr>
      </p:sp>
      <p:sp>
        <p:nvSpPr>
          <p:cNvPr id="122883"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122884"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651D01C8-434E-4E2D-94B6-EB3ADA22DEDE}" type="slidenum">
              <a:rPr lang="en-US" altLang="en-US" sz="1200" i="0" smtClean="0">
                <a:latin typeface="Arial" panose="020B0604020202020204" pitchFamily="34" charset="0"/>
              </a:rPr>
              <a:pPr/>
              <a:t>41</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29155971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ln/>
        </p:spPr>
      </p:sp>
      <p:sp>
        <p:nvSpPr>
          <p:cNvPr id="124931"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124932"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A9A5D12B-5BE8-4A8F-962D-AF865ADA7099}" type="slidenum">
              <a:rPr lang="en-US" altLang="en-US" sz="1200" i="0" smtClean="0">
                <a:latin typeface="Arial" panose="020B0604020202020204" pitchFamily="34" charset="0"/>
              </a:rPr>
              <a:pPr/>
              <a:t>42</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3257627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ln/>
        </p:spPr>
      </p:sp>
      <p:sp>
        <p:nvSpPr>
          <p:cNvPr id="126979"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126980"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5F9E7760-6C0A-4243-9C09-0F55860D6AFA}" type="slidenum">
              <a:rPr lang="en-US" altLang="en-US" sz="1200" i="0" smtClean="0">
                <a:latin typeface="Arial" panose="020B0604020202020204" pitchFamily="34" charset="0"/>
              </a:rPr>
              <a:pPr/>
              <a:t>43</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52610989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ln/>
        </p:spPr>
      </p:sp>
      <p:sp>
        <p:nvSpPr>
          <p:cNvPr id="129027"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129028"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C80CD256-00D8-41E4-BDEF-107CADD29EDE}" type="slidenum">
              <a:rPr lang="en-US" altLang="en-US" sz="1200" i="0" smtClean="0">
                <a:latin typeface="Arial" panose="020B0604020202020204" pitchFamily="34" charset="0"/>
              </a:rPr>
              <a:pPr/>
              <a:t>44</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262826532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a:ln/>
        </p:spPr>
      </p:sp>
      <p:sp>
        <p:nvSpPr>
          <p:cNvPr id="131075"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131076"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3912B19B-7351-4596-B35B-C82F621EB61C}" type="slidenum">
              <a:rPr lang="en-US" altLang="en-US" sz="1200" i="0" smtClean="0">
                <a:latin typeface="Arial" panose="020B0604020202020204" pitchFamily="34" charset="0"/>
              </a:rPr>
              <a:pPr/>
              <a:t>45</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1105524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10244"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446D0AFE-45B1-4365-B586-B2755D450C4F}" type="slidenum">
              <a:rPr lang="en-US" altLang="en-US" sz="1200" i="0" smtClean="0">
                <a:latin typeface="Arial" panose="020B0604020202020204" pitchFamily="34" charset="0"/>
              </a:rPr>
              <a:pPr/>
              <a:t>5</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37924809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10244"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446D0AFE-45B1-4365-B586-B2755D450C4F}" type="slidenum">
              <a:rPr lang="en-US" altLang="en-US" sz="1200" i="0" smtClean="0">
                <a:latin typeface="Arial" panose="020B0604020202020204" pitchFamily="34" charset="0"/>
              </a:rPr>
              <a:pPr/>
              <a:t>6</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34397198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p:spPr>
        <p:txBody>
          <a:bodyPr/>
          <a:lstStyle/>
          <a:p>
            <a:endParaRPr lang="en-US" altLang="en-US" smtClean="0">
              <a:latin typeface="Arial" panose="020B0604020202020204" pitchFamily="34" charset="0"/>
            </a:endParaRPr>
          </a:p>
        </p:txBody>
      </p:sp>
      <p:sp>
        <p:nvSpPr>
          <p:cNvPr id="10244"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446D0AFE-45B1-4365-B586-B2755D450C4F}" type="slidenum">
              <a:rPr lang="en-US" altLang="en-US" sz="1200" i="0" smtClean="0">
                <a:latin typeface="Arial" panose="020B0604020202020204" pitchFamily="34" charset="0"/>
              </a:rPr>
              <a:pPr/>
              <a:t>7</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6949017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p:spPr>
        <p:txBody>
          <a:bodyPr/>
          <a:lstStyle/>
          <a:p>
            <a:pPr defTabSz="930275"/>
            <a:r>
              <a:rPr lang="en-US" altLang="en-US" smtClean="0">
                <a:latin typeface="Arial" panose="020B0604020202020204" pitchFamily="34" charset="0"/>
              </a:rPr>
              <a:t>Sexual harassment is a form of sex discrimination that violates Title VII of the Civil Rights Act of 1964.</a:t>
            </a:r>
          </a:p>
          <a:p>
            <a:pPr defTabSz="930275"/>
            <a:endParaRPr lang="en-US" altLang="en-US" smtClean="0">
              <a:latin typeface="Arial" panose="020B0604020202020204" pitchFamily="34" charset="0"/>
            </a:endParaRPr>
          </a:p>
          <a:p>
            <a:pPr defTabSz="930275"/>
            <a:endParaRPr lang="en-US" altLang="en-US" smtClean="0">
              <a:latin typeface="Arial" panose="020B0604020202020204" pitchFamily="34" charset="0"/>
            </a:endParaRPr>
          </a:p>
        </p:txBody>
      </p:sp>
      <p:sp>
        <p:nvSpPr>
          <p:cNvPr id="53252"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565701BD-7AC0-41A8-B163-773B1B0F62CB}" type="slidenum">
              <a:rPr lang="en-US" altLang="en-US" sz="1200" i="0" smtClean="0">
                <a:latin typeface="Arial" panose="020B0604020202020204" pitchFamily="34" charset="0"/>
              </a:rPr>
              <a:pPr/>
              <a:t>8</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34471886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p:spPr>
        <p:txBody>
          <a:bodyPr/>
          <a:lstStyle/>
          <a:p>
            <a:r>
              <a:rPr lang="en-US" altLang="en-US" sz="1000" smtClean="0">
                <a:latin typeface="Arial" panose="020B0604020202020204" pitchFamily="34" charset="0"/>
              </a:rPr>
              <a:t>In all 50 states, federal law makes it illegal to discriminate based on:</a:t>
            </a:r>
          </a:p>
          <a:p>
            <a:endParaRPr lang="en-US" altLang="en-US" sz="1000" smtClean="0">
              <a:latin typeface="Arial" panose="020B0604020202020204" pitchFamily="34" charset="0"/>
            </a:endParaRPr>
          </a:p>
          <a:p>
            <a:r>
              <a:rPr lang="en-US" altLang="en-US" sz="1000" smtClean="0">
                <a:latin typeface="Arial" panose="020B0604020202020204" pitchFamily="34" charset="0"/>
              </a:rPr>
              <a:t>Genetic information - </a:t>
            </a:r>
            <a:r>
              <a:rPr lang="en-US" altLang="en-US" sz="1000" b="1" i="1" smtClean="0">
                <a:latin typeface="Arial" panose="020B0604020202020204" pitchFamily="34" charset="0"/>
              </a:rPr>
              <a:t>Effective -  November 21, 2009.  </a:t>
            </a:r>
            <a:r>
              <a:rPr lang="en-US" altLang="en-US" sz="1000" smtClean="0">
                <a:latin typeface="Arial" panose="020B0604020202020204" pitchFamily="34" charset="0"/>
              </a:rPr>
              <a:t>This law makes it illegal to discriminate against employees or applicants because of genetic information. Genetic information includes information about an individual's genetic tests and the genetic tests of an individual's family members, as well as information about any disease, disorder or condition of an individual's family members (i.e. an individual's family medical history). The law also makes it illegal to retaliate against a person because the person complained about discrimination, filed a charge of discrimination, or participated in an employment discrimination investigation or lawsuit</a:t>
            </a:r>
          </a:p>
          <a:p>
            <a:endParaRPr lang="en-US" altLang="en-US" sz="1000" smtClean="0">
              <a:latin typeface="Arial" panose="020B0604020202020204" pitchFamily="34" charset="0"/>
            </a:endParaRPr>
          </a:p>
          <a:p>
            <a:r>
              <a:rPr lang="en-US" altLang="en-US" sz="1000" smtClean="0">
                <a:latin typeface="Arial" panose="020B0604020202020204" pitchFamily="34" charset="0"/>
              </a:rPr>
              <a:t>National origin - It is unlawful to harass a person because of his or her national origin. Harassment can include, for example, offensive or derogatory remarks about a person’s national origin, accent or ethnicity. Although the law doesn’t prohibit simple teasing, offhand comments, or isolated incidents that are not very serious, harassment is illegal when it is so frequent or severe that it creates a hostile or offensive work environment or when it results in an adverse employment decision (such as the victim being fired or demoted).</a:t>
            </a:r>
          </a:p>
          <a:p>
            <a:r>
              <a:rPr lang="en-US" altLang="en-US" sz="1000" smtClean="0">
                <a:latin typeface="Arial" panose="020B0604020202020204" pitchFamily="34" charset="0"/>
              </a:rPr>
              <a:t>The harasser can be the victim's supervisor, a supervisor in another area, a co-worker, or someone who is not an employee of the employer, such as a client or customer.</a:t>
            </a:r>
          </a:p>
          <a:p>
            <a:endParaRPr lang="en-US" altLang="en-US" sz="1000" smtClean="0">
              <a:latin typeface="Arial" panose="020B0604020202020204" pitchFamily="34" charset="0"/>
            </a:endParaRPr>
          </a:p>
          <a:p>
            <a:r>
              <a:rPr lang="en-US" altLang="en-US" sz="1000" smtClean="0">
                <a:latin typeface="Arial" panose="020B0604020202020204" pitchFamily="34" charset="0"/>
              </a:rPr>
              <a:t>Citizenship status - The Immigration Reform and Control Act of 1986 (IRCA) makes it illegal for an employer to discriminate with respect to hiring, firing, or recruitment or referral for a fee, based upon an individual's citizenship or immigration status. The law prohibits employers from hiring only U.S. citizens or lawful permanent residents unless required to do so by law, regulation or government contract. </a:t>
            </a:r>
          </a:p>
          <a:p>
            <a:endParaRPr lang="en-US" altLang="en-US" sz="900" smtClean="0">
              <a:latin typeface="Arial" panose="020B0604020202020204" pitchFamily="34" charset="0"/>
            </a:endParaRPr>
          </a:p>
        </p:txBody>
      </p:sp>
      <p:sp>
        <p:nvSpPr>
          <p:cNvPr id="55300" name="Slide Number Placeholder 3"/>
          <p:cNvSpPr>
            <a:spLocks noGrp="1"/>
          </p:cNvSpPr>
          <p:nvPr>
            <p:ph type="sldNum" sz="quarter" idx="5"/>
          </p:nvPr>
        </p:nvSpPr>
        <p:spPr>
          <a:noFill/>
        </p:spPr>
        <p:txBody>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fld id="{720DF891-25FF-4532-8BCC-EAAF4613B8EB}" type="slidenum">
              <a:rPr lang="en-US" altLang="en-US" sz="1200" i="0" smtClean="0">
                <a:latin typeface="Arial" panose="020B0604020202020204" pitchFamily="34" charset="0"/>
              </a:rPr>
              <a:pPr/>
              <a:t>9</a:t>
            </a:fld>
            <a:endParaRPr lang="en-US" altLang="en-US" sz="1200" i="0" smtClean="0">
              <a:latin typeface="Arial" panose="020B0604020202020204" pitchFamily="34" charset="0"/>
            </a:endParaRPr>
          </a:p>
        </p:txBody>
      </p:sp>
    </p:spTree>
    <p:extLst>
      <p:ext uri="{BB962C8B-B14F-4D97-AF65-F5344CB8AC3E}">
        <p14:creationId xmlns:p14="http://schemas.microsoft.com/office/powerpoint/2010/main" val="4893364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7" name="Rectangle 5"/>
          <p:cNvSpPr>
            <a:spLocks noGrp="1" noChangeArrowheads="1"/>
          </p:cNvSpPr>
          <p:nvPr>
            <p:ph type="ftr" sz="quarter" idx="3"/>
          </p:nvPr>
        </p:nvSpPr>
        <p:spPr>
          <a:xfrm>
            <a:off x="2819400" y="6400800"/>
            <a:ext cx="4267200" cy="396875"/>
          </a:xfrm>
          <a:prstGeom prst="rect">
            <a:avLst/>
          </a:prstGeom>
          <a:ln/>
        </p:spPr>
        <p:txBody>
          <a:bodyPr/>
          <a:lstStyle>
            <a:lvl1pPr algn="ctr">
              <a:defRPr sz="1200">
                <a:solidFill>
                  <a:schemeClr val="tx1"/>
                </a:solidFill>
              </a:defRPr>
            </a:lvl1pPr>
          </a:lstStyle>
          <a:p>
            <a:pPr>
              <a:defRPr/>
            </a:pPr>
            <a:endParaRPr lang="en-US" dirty="0"/>
          </a:p>
        </p:txBody>
      </p:sp>
      <p:sp>
        <p:nvSpPr>
          <p:cNvPr id="8" name="Slide Number Placeholder 7"/>
          <p:cNvSpPr>
            <a:spLocks noGrp="1" noChangeArrowheads="1"/>
          </p:cNvSpPr>
          <p:nvPr>
            <p:ph type="sldNum" sz="quarter" idx="12"/>
          </p:nvPr>
        </p:nvSpPr>
        <p:spPr>
          <a:xfrm>
            <a:off x="8382000" y="6400800"/>
            <a:ext cx="457200" cy="320675"/>
          </a:xfrm>
          <a:prstGeom prst="rect">
            <a:avLst/>
          </a:prstGeom>
          <a:ln/>
        </p:spPr>
        <p:txBody>
          <a:bodyPr/>
          <a:lstStyle>
            <a:lvl1pPr>
              <a:defRPr sz="1000">
                <a:solidFill>
                  <a:schemeClr val="tx1"/>
                </a:solidFill>
              </a:defRPr>
            </a:lvl1pPr>
          </a:lstStyle>
          <a:p>
            <a:pPr>
              <a:defRPr/>
            </a:pPr>
            <a:fld id="{1165C874-CAE9-4BEB-86DE-99D44076B2D6}" type="slidenum">
              <a:rPr lang="en-US" smtClean="0"/>
              <a:pPr>
                <a:defRPr/>
              </a:pPr>
              <a:t>‹#›</a:t>
            </a:fld>
            <a:endParaRPr lang="en-US" dirty="0"/>
          </a:p>
        </p:txBody>
      </p:sp>
      <p:sp>
        <p:nvSpPr>
          <p:cNvPr id="4" name="Rectangle 3"/>
          <p:cNvSpPr/>
          <p:nvPr userDrawn="1"/>
        </p:nvSpPr>
        <p:spPr>
          <a:xfrm>
            <a:off x="2286000" y="3013502"/>
            <a:ext cx="4572000" cy="830997"/>
          </a:xfrm>
          <a:prstGeom prst="rect">
            <a:avLst/>
          </a:prstGeom>
        </p:spPr>
        <p:txBody>
          <a:bodyPr>
            <a:spAutoFit/>
          </a:bodyPr>
          <a:lstStyle/>
          <a:p>
            <a:r>
              <a:rPr lang="en-US" altLang="en-US" sz="2400" b="1" dirty="0" smtClean="0">
                <a:solidFill>
                  <a:schemeClr val="bg1"/>
                </a:solidFill>
              </a:rPr>
              <a:t>www.ers-eap.com		  (800) 292-2780</a:t>
            </a:r>
            <a:endParaRPr lang="en-US" dirty="0"/>
          </a:p>
        </p:txBody>
      </p:sp>
      <p:pic>
        <p:nvPicPr>
          <p:cNvPr id="9"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r="24754"/>
          <a:stretch>
            <a:fillRect/>
          </a:stretch>
        </p:blipFill>
        <p:spPr bwMode="auto">
          <a:xfrm>
            <a:off x="0" y="6373813"/>
            <a:ext cx="9144000"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55471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noChangeArrowheads="1"/>
          </p:cNvSpPr>
          <p:nvPr>
            <p:ph type="sldNum" sz="quarter" idx="12"/>
          </p:nvPr>
        </p:nvSpPr>
        <p:spPr>
          <a:xfrm>
            <a:off x="8382000" y="6400800"/>
            <a:ext cx="457200" cy="320675"/>
          </a:xfrm>
          <a:prstGeom prst="rect">
            <a:avLst/>
          </a:prstGeom>
          <a:ln/>
        </p:spPr>
        <p:txBody>
          <a:bodyPr/>
          <a:lstStyle>
            <a:lvl1pPr>
              <a:defRPr sz="1000">
                <a:solidFill>
                  <a:schemeClr val="tx1"/>
                </a:solidFill>
              </a:defRPr>
            </a:lvl1pPr>
          </a:lstStyle>
          <a:p>
            <a:pPr>
              <a:defRPr/>
            </a:pPr>
            <a:fld id="{1165C874-CAE9-4BEB-86DE-99D44076B2D6}" type="slidenum">
              <a:rPr lang="en-US" smtClean="0"/>
              <a:pPr>
                <a:defRPr/>
              </a:pPr>
              <a:t>‹#›</a:t>
            </a:fld>
            <a:endParaRPr lang="en-US" dirty="0"/>
          </a:p>
        </p:txBody>
      </p:sp>
      <p:sp>
        <p:nvSpPr>
          <p:cNvPr id="8" name="Rectangle 5"/>
          <p:cNvSpPr>
            <a:spLocks noGrp="1" noChangeArrowheads="1"/>
          </p:cNvSpPr>
          <p:nvPr>
            <p:ph type="ftr" sz="quarter" idx="11"/>
          </p:nvPr>
        </p:nvSpPr>
        <p:spPr>
          <a:xfrm>
            <a:off x="2819400" y="6324600"/>
            <a:ext cx="4267200" cy="396875"/>
          </a:xfrm>
          <a:prstGeom prst="rect">
            <a:avLst/>
          </a:prstGeom>
          <a:ln/>
        </p:spPr>
        <p:txBody>
          <a:bodyPr/>
          <a:lstStyle>
            <a:lvl1pPr>
              <a:defRPr>
                <a:solidFill>
                  <a:schemeClr val="tx1"/>
                </a:solidFill>
              </a:defRPr>
            </a:lvl1pPr>
          </a:lstStyle>
          <a:p>
            <a:pPr>
              <a:defRPr/>
            </a:pPr>
            <a:r>
              <a:rPr lang="en-US" dirty="0" smtClean="0"/>
              <a:t>www.ers-eap.com  Username:  rush  Password:  rush</a:t>
            </a:r>
            <a:endParaRPr lang="en-US" dirty="0"/>
          </a:p>
        </p:txBody>
      </p:sp>
    </p:spTree>
    <p:extLst>
      <p:ext uri="{BB962C8B-B14F-4D97-AF65-F5344CB8AC3E}">
        <p14:creationId xmlns:p14="http://schemas.microsoft.com/office/powerpoint/2010/main" val="987797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noChangeArrowheads="1"/>
          </p:cNvSpPr>
          <p:nvPr>
            <p:ph type="sldNum" sz="quarter" idx="12"/>
          </p:nvPr>
        </p:nvSpPr>
        <p:spPr>
          <a:xfrm>
            <a:off x="8382000" y="6400800"/>
            <a:ext cx="457200" cy="320675"/>
          </a:xfrm>
          <a:prstGeom prst="rect">
            <a:avLst/>
          </a:prstGeom>
          <a:ln/>
        </p:spPr>
        <p:txBody>
          <a:bodyPr/>
          <a:lstStyle>
            <a:lvl1pPr>
              <a:defRPr sz="1000">
                <a:solidFill>
                  <a:schemeClr val="tx1"/>
                </a:solidFill>
              </a:defRPr>
            </a:lvl1pPr>
          </a:lstStyle>
          <a:p>
            <a:pPr>
              <a:defRPr/>
            </a:pPr>
            <a:fld id="{1165C874-CAE9-4BEB-86DE-99D44076B2D6}" type="slidenum">
              <a:rPr lang="en-US" smtClean="0"/>
              <a:pPr>
                <a:defRPr/>
              </a:pPr>
              <a:t>‹#›</a:t>
            </a:fld>
            <a:endParaRPr lang="en-US" dirty="0"/>
          </a:p>
        </p:txBody>
      </p:sp>
      <p:sp>
        <p:nvSpPr>
          <p:cNvPr id="8" name="Rectangle 5"/>
          <p:cNvSpPr>
            <a:spLocks noGrp="1" noChangeArrowheads="1"/>
          </p:cNvSpPr>
          <p:nvPr>
            <p:ph type="ftr" sz="quarter" idx="11"/>
          </p:nvPr>
        </p:nvSpPr>
        <p:spPr>
          <a:xfrm>
            <a:off x="2819400" y="6324600"/>
            <a:ext cx="4267200" cy="396875"/>
          </a:xfrm>
          <a:prstGeom prst="rect">
            <a:avLst/>
          </a:prstGeom>
          <a:ln/>
        </p:spPr>
        <p:txBody>
          <a:bodyPr/>
          <a:lstStyle>
            <a:lvl1pPr>
              <a:defRPr>
                <a:solidFill>
                  <a:schemeClr val="tx1"/>
                </a:solidFill>
              </a:defRPr>
            </a:lvl1pPr>
          </a:lstStyle>
          <a:p>
            <a:pPr>
              <a:defRPr/>
            </a:pPr>
            <a:r>
              <a:rPr lang="en-US" dirty="0" smtClean="0"/>
              <a:t>www.ers-eap.com  Username:  rush  Password:  rush</a:t>
            </a:r>
            <a:endParaRPr lang="en-US" dirty="0"/>
          </a:p>
        </p:txBody>
      </p:sp>
    </p:spTree>
    <p:extLst>
      <p:ext uri="{BB962C8B-B14F-4D97-AF65-F5344CB8AC3E}">
        <p14:creationId xmlns:p14="http://schemas.microsoft.com/office/powerpoint/2010/main" val="1520515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072892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7" name="Rectangle 5"/>
          <p:cNvSpPr>
            <a:spLocks noGrp="1" noChangeArrowheads="1"/>
          </p:cNvSpPr>
          <p:nvPr>
            <p:ph type="ftr" sz="quarter" idx="3"/>
          </p:nvPr>
        </p:nvSpPr>
        <p:spPr>
          <a:xfrm>
            <a:off x="2819400" y="6428757"/>
            <a:ext cx="4267200" cy="396875"/>
          </a:xfrm>
          <a:prstGeom prst="rect">
            <a:avLst/>
          </a:prstGeom>
          <a:ln/>
        </p:spPr>
        <p:txBody>
          <a:bodyPr/>
          <a:lstStyle>
            <a:lvl1pPr algn="ctr">
              <a:defRPr sz="1200">
                <a:solidFill>
                  <a:schemeClr val="tx1"/>
                </a:solidFill>
              </a:defRPr>
            </a:lvl1pPr>
          </a:lstStyle>
          <a:p>
            <a:pPr>
              <a:defRPr/>
            </a:pPr>
            <a:endParaRPr lang="en-US" dirty="0"/>
          </a:p>
        </p:txBody>
      </p:sp>
      <p:sp>
        <p:nvSpPr>
          <p:cNvPr id="6" name="Rectangle 5"/>
          <p:cNvSpPr txBox="1">
            <a:spLocks noChangeArrowheads="1"/>
          </p:cNvSpPr>
          <p:nvPr userDrawn="1"/>
        </p:nvSpPr>
        <p:spPr>
          <a:xfrm>
            <a:off x="2819400" y="6444941"/>
            <a:ext cx="4267200" cy="396875"/>
          </a:xfrm>
          <a:prstGeom prst="rect">
            <a:avLst/>
          </a:prstGeom>
          <a:ln/>
        </p:spPr>
        <p:txBody>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endParaRPr lang="en-US" dirty="0"/>
          </a:p>
        </p:txBody>
      </p:sp>
    </p:spTree>
    <p:extLst>
      <p:ext uri="{BB962C8B-B14F-4D97-AF65-F5344CB8AC3E}">
        <p14:creationId xmlns:p14="http://schemas.microsoft.com/office/powerpoint/2010/main" val="143183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3"/>
          </p:nvPr>
        </p:nvSpPr>
        <p:spPr>
          <a:xfrm>
            <a:off x="2819400" y="6324600"/>
            <a:ext cx="4267200" cy="396875"/>
          </a:xfrm>
          <a:prstGeom prst="rect">
            <a:avLst/>
          </a:prstGeom>
          <a:ln/>
        </p:spPr>
        <p:txBody>
          <a:bodyPr/>
          <a:lstStyle>
            <a:lvl1pPr algn="ctr">
              <a:defRPr sz="1200">
                <a:solidFill>
                  <a:schemeClr val="tx1"/>
                </a:solidFill>
              </a:defRPr>
            </a:lvl1pPr>
          </a:lstStyle>
          <a:p>
            <a:pPr>
              <a:defRPr/>
            </a:pPr>
            <a:r>
              <a:rPr lang="en-US" dirty="0" smtClean="0"/>
              <a:t>www.ers-eap.com  Username:  rush  Password:  rush</a:t>
            </a:r>
            <a:endParaRPr lang="en-US" dirty="0"/>
          </a:p>
        </p:txBody>
      </p:sp>
      <p:sp>
        <p:nvSpPr>
          <p:cNvPr id="9" name="Slide Number Placeholder 8"/>
          <p:cNvSpPr>
            <a:spLocks noGrp="1" noChangeArrowheads="1"/>
          </p:cNvSpPr>
          <p:nvPr>
            <p:ph type="sldNum" sz="quarter" idx="12"/>
          </p:nvPr>
        </p:nvSpPr>
        <p:spPr>
          <a:xfrm>
            <a:off x="8382000" y="6400800"/>
            <a:ext cx="457200" cy="320675"/>
          </a:xfrm>
          <a:prstGeom prst="rect">
            <a:avLst/>
          </a:prstGeom>
          <a:ln/>
        </p:spPr>
        <p:txBody>
          <a:bodyPr/>
          <a:lstStyle>
            <a:lvl1pPr>
              <a:defRPr sz="1000">
                <a:solidFill>
                  <a:schemeClr val="tx1"/>
                </a:solidFill>
              </a:defRPr>
            </a:lvl1pPr>
          </a:lstStyle>
          <a:p>
            <a:pPr>
              <a:defRPr/>
            </a:pPr>
            <a:fld id="{1165C874-CAE9-4BEB-86DE-99D44076B2D6}" type="slidenum">
              <a:rPr lang="en-US" smtClean="0"/>
              <a:pPr>
                <a:defRPr/>
              </a:pPr>
              <a:t>‹#›</a:t>
            </a:fld>
            <a:endParaRPr lang="en-US" dirty="0"/>
          </a:p>
        </p:txBody>
      </p:sp>
    </p:spTree>
    <p:extLst>
      <p:ext uri="{BB962C8B-B14F-4D97-AF65-F5344CB8AC3E}">
        <p14:creationId xmlns:p14="http://schemas.microsoft.com/office/powerpoint/2010/main" val="2869128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5"/>
          <p:cNvSpPr>
            <a:spLocks noGrp="1" noChangeArrowheads="1"/>
          </p:cNvSpPr>
          <p:nvPr>
            <p:ph type="ftr" sz="quarter" idx="10"/>
          </p:nvPr>
        </p:nvSpPr>
        <p:spPr>
          <a:xfrm>
            <a:off x="2819400" y="6324600"/>
            <a:ext cx="4267200" cy="396875"/>
          </a:xfrm>
          <a:prstGeom prst="rect">
            <a:avLst/>
          </a:prstGeom>
          <a:ln/>
        </p:spPr>
        <p:txBody>
          <a:bodyPr/>
          <a:lstStyle>
            <a:lvl1pPr algn="ctr">
              <a:defRPr sz="1200">
                <a:solidFill>
                  <a:schemeClr val="tx1"/>
                </a:solidFill>
              </a:defRPr>
            </a:lvl1pPr>
          </a:lstStyle>
          <a:p>
            <a:pPr>
              <a:defRPr/>
            </a:pPr>
            <a:r>
              <a:rPr lang="en-US" dirty="0" smtClean="0"/>
              <a:t>www.ers-eap.com  Username:  rush  Password:  rush</a:t>
            </a:r>
            <a:endParaRPr lang="en-US" dirty="0"/>
          </a:p>
        </p:txBody>
      </p:sp>
      <p:sp>
        <p:nvSpPr>
          <p:cNvPr id="11" name="Slide Number Placeholder 10"/>
          <p:cNvSpPr>
            <a:spLocks noGrp="1" noChangeArrowheads="1"/>
          </p:cNvSpPr>
          <p:nvPr>
            <p:ph type="sldNum" sz="quarter" idx="12"/>
          </p:nvPr>
        </p:nvSpPr>
        <p:spPr>
          <a:xfrm>
            <a:off x="8382000" y="6400800"/>
            <a:ext cx="457200" cy="320675"/>
          </a:xfrm>
          <a:prstGeom prst="rect">
            <a:avLst/>
          </a:prstGeom>
          <a:ln/>
        </p:spPr>
        <p:txBody>
          <a:bodyPr/>
          <a:lstStyle>
            <a:lvl1pPr>
              <a:defRPr sz="1000">
                <a:solidFill>
                  <a:schemeClr val="tx1"/>
                </a:solidFill>
              </a:defRPr>
            </a:lvl1pPr>
          </a:lstStyle>
          <a:p>
            <a:pPr>
              <a:defRPr/>
            </a:pPr>
            <a:fld id="{1165C874-CAE9-4BEB-86DE-99D44076B2D6}" type="slidenum">
              <a:rPr lang="en-US" smtClean="0"/>
              <a:pPr>
                <a:defRPr/>
              </a:pPr>
              <a:t>‹#›</a:t>
            </a:fld>
            <a:endParaRPr lang="en-US" dirty="0"/>
          </a:p>
        </p:txBody>
      </p:sp>
    </p:spTree>
    <p:extLst>
      <p:ext uri="{BB962C8B-B14F-4D97-AF65-F5344CB8AC3E}">
        <p14:creationId xmlns:p14="http://schemas.microsoft.com/office/powerpoint/2010/main" val="866267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Footer Placeholder 5"/>
          <p:cNvSpPr>
            <a:spLocks noGrp="1" noChangeArrowheads="1"/>
          </p:cNvSpPr>
          <p:nvPr>
            <p:ph type="ftr" sz="quarter" idx="3"/>
          </p:nvPr>
        </p:nvSpPr>
        <p:spPr>
          <a:xfrm>
            <a:off x="2819400" y="6324600"/>
            <a:ext cx="4267200" cy="396875"/>
          </a:xfrm>
          <a:prstGeom prst="rect">
            <a:avLst/>
          </a:prstGeom>
          <a:ln/>
        </p:spPr>
        <p:txBody>
          <a:bodyPr/>
          <a:lstStyle>
            <a:lvl1pPr algn="ctr">
              <a:defRPr sz="1200">
                <a:solidFill>
                  <a:schemeClr val="tx1"/>
                </a:solidFill>
              </a:defRPr>
            </a:lvl1pPr>
          </a:lstStyle>
          <a:p>
            <a:pPr>
              <a:defRPr/>
            </a:pPr>
            <a:endParaRPr lang="en-US" dirty="0"/>
          </a:p>
        </p:txBody>
      </p:sp>
      <p:sp>
        <p:nvSpPr>
          <p:cNvPr id="7" name="Slide Number Placeholder 6"/>
          <p:cNvSpPr>
            <a:spLocks noGrp="1" noChangeArrowheads="1"/>
          </p:cNvSpPr>
          <p:nvPr>
            <p:ph type="sldNum" sz="quarter" idx="12"/>
          </p:nvPr>
        </p:nvSpPr>
        <p:spPr>
          <a:xfrm>
            <a:off x="8382000" y="6400800"/>
            <a:ext cx="457200" cy="320675"/>
          </a:xfrm>
          <a:prstGeom prst="rect">
            <a:avLst/>
          </a:prstGeom>
          <a:ln/>
        </p:spPr>
        <p:txBody>
          <a:bodyPr/>
          <a:lstStyle>
            <a:lvl1pPr>
              <a:defRPr sz="1000">
                <a:solidFill>
                  <a:schemeClr val="tx1"/>
                </a:solidFill>
              </a:defRPr>
            </a:lvl1pPr>
          </a:lstStyle>
          <a:p>
            <a:pPr>
              <a:defRPr/>
            </a:pPr>
            <a:fld id="{1165C874-CAE9-4BEB-86DE-99D44076B2D6}" type="slidenum">
              <a:rPr lang="en-US" smtClean="0"/>
              <a:pPr>
                <a:defRPr/>
              </a:pPr>
              <a:t>‹#›</a:t>
            </a:fld>
            <a:endParaRPr lang="en-US" dirty="0"/>
          </a:p>
        </p:txBody>
      </p:sp>
    </p:spTree>
    <p:extLst>
      <p:ext uri="{BB962C8B-B14F-4D97-AF65-F5344CB8AC3E}">
        <p14:creationId xmlns:p14="http://schemas.microsoft.com/office/powerpoint/2010/main" val="2032497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5"/>
          <p:cNvSpPr>
            <a:spLocks noGrp="1" noChangeArrowheads="1"/>
          </p:cNvSpPr>
          <p:nvPr>
            <p:ph type="ftr" sz="quarter" idx="3"/>
          </p:nvPr>
        </p:nvSpPr>
        <p:spPr>
          <a:xfrm>
            <a:off x="2819400" y="6324600"/>
            <a:ext cx="4267200" cy="396875"/>
          </a:xfrm>
          <a:prstGeom prst="rect">
            <a:avLst/>
          </a:prstGeom>
          <a:ln/>
        </p:spPr>
        <p:txBody>
          <a:bodyPr/>
          <a:lstStyle>
            <a:lvl1pPr algn="ctr">
              <a:defRPr sz="1200">
                <a:solidFill>
                  <a:schemeClr val="tx1"/>
                </a:solidFill>
              </a:defRPr>
            </a:lvl1pPr>
          </a:lstStyle>
          <a:p>
            <a:pPr>
              <a:defRPr/>
            </a:pPr>
            <a:r>
              <a:rPr lang="en-US" dirty="0" smtClean="0"/>
              <a:t>www.ers-eap.com  Username:  rush  Password:  rush</a:t>
            </a:r>
            <a:endParaRPr lang="en-US" dirty="0"/>
          </a:p>
        </p:txBody>
      </p:sp>
      <p:sp>
        <p:nvSpPr>
          <p:cNvPr id="6" name="Slide Number Placeholder 5"/>
          <p:cNvSpPr>
            <a:spLocks noGrp="1" noChangeArrowheads="1"/>
          </p:cNvSpPr>
          <p:nvPr>
            <p:ph type="sldNum" sz="quarter" idx="12"/>
          </p:nvPr>
        </p:nvSpPr>
        <p:spPr>
          <a:xfrm>
            <a:off x="8382000" y="6400800"/>
            <a:ext cx="457200" cy="320675"/>
          </a:xfrm>
          <a:prstGeom prst="rect">
            <a:avLst/>
          </a:prstGeom>
          <a:ln/>
        </p:spPr>
        <p:txBody>
          <a:bodyPr/>
          <a:lstStyle>
            <a:lvl1pPr>
              <a:defRPr sz="1000">
                <a:solidFill>
                  <a:schemeClr val="tx1"/>
                </a:solidFill>
              </a:defRPr>
            </a:lvl1pPr>
          </a:lstStyle>
          <a:p>
            <a:pPr>
              <a:defRPr/>
            </a:pPr>
            <a:fld id="{1165C874-CAE9-4BEB-86DE-99D44076B2D6}" type="slidenum">
              <a:rPr lang="en-US" smtClean="0"/>
              <a:pPr>
                <a:defRPr/>
              </a:pPr>
              <a:t>‹#›</a:t>
            </a:fld>
            <a:endParaRPr lang="en-US" dirty="0"/>
          </a:p>
        </p:txBody>
      </p:sp>
    </p:spTree>
    <p:extLst>
      <p:ext uri="{BB962C8B-B14F-4D97-AF65-F5344CB8AC3E}">
        <p14:creationId xmlns:p14="http://schemas.microsoft.com/office/powerpoint/2010/main" val="1459327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Rectangle 5"/>
          <p:cNvSpPr>
            <a:spLocks noGrp="1" noChangeArrowheads="1"/>
          </p:cNvSpPr>
          <p:nvPr>
            <p:ph type="ftr" sz="quarter" idx="3"/>
          </p:nvPr>
        </p:nvSpPr>
        <p:spPr>
          <a:xfrm>
            <a:off x="2819400" y="6324600"/>
            <a:ext cx="4267200" cy="396875"/>
          </a:xfrm>
          <a:prstGeom prst="rect">
            <a:avLst/>
          </a:prstGeom>
          <a:ln/>
        </p:spPr>
        <p:txBody>
          <a:bodyPr/>
          <a:lstStyle>
            <a:lvl1pPr algn="ctr">
              <a:defRPr sz="1200">
                <a:solidFill>
                  <a:schemeClr val="tx1"/>
                </a:solidFill>
              </a:defRPr>
            </a:lvl1pPr>
          </a:lstStyle>
          <a:p>
            <a:pPr>
              <a:defRPr/>
            </a:pPr>
            <a:endParaRPr lang="en-US" dirty="0"/>
          </a:p>
        </p:txBody>
      </p:sp>
      <p:sp>
        <p:nvSpPr>
          <p:cNvPr id="9" name="Slide Number Placeholder 8"/>
          <p:cNvSpPr>
            <a:spLocks noGrp="1" noChangeArrowheads="1"/>
          </p:cNvSpPr>
          <p:nvPr>
            <p:ph type="sldNum" sz="quarter" idx="12"/>
          </p:nvPr>
        </p:nvSpPr>
        <p:spPr>
          <a:xfrm>
            <a:off x="8382000" y="6400800"/>
            <a:ext cx="457200" cy="320675"/>
          </a:xfrm>
          <a:prstGeom prst="rect">
            <a:avLst/>
          </a:prstGeom>
          <a:ln/>
        </p:spPr>
        <p:txBody>
          <a:bodyPr/>
          <a:lstStyle>
            <a:lvl1pPr>
              <a:defRPr sz="1000">
                <a:solidFill>
                  <a:schemeClr val="tx1"/>
                </a:solidFill>
              </a:defRPr>
            </a:lvl1pPr>
          </a:lstStyle>
          <a:p>
            <a:pPr>
              <a:defRPr/>
            </a:pPr>
            <a:fld id="{1165C874-CAE9-4BEB-86DE-99D44076B2D6}" type="slidenum">
              <a:rPr lang="en-US" smtClean="0"/>
              <a:pPr>
                <a:defRPr/>
              </a:pPr>
              <a:t>‹#›</a:t>
            </a:fld>
            <a:endParaRPr lang="en-US" dirty="0"/>
          </a:p>
        </p:txBody>
      </p:sp>
    </p:spTree>
    <p:extLst>
      <p:ext uri="{BB962C8B-B14F-4D97-AF65-F5344CB8AC3E}">
        <p14:creationId xmlns:p14="http://schemas.microsoft.com/office/powerpoint/2010/main" val="3276198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Rectangle 5"/>
          <p:cNvSpPr>
            <a:spLocks noGrp="1" noChangeArrowheads="1"/>
          </p:cNvSpPr>
          <p:nvPr>
            <p:ph type="ftr" sz="quarter" idx="3"/>
          </p:nvPr>
        </p:nvSpPr>
        <p:spPr>
          <a:xfrm>
            <a:off x="2819400" y="6324600"/>
            <a:ext cx="4267200" cy="396875"/>
          </a:xfrm>
          <a:prstGeom prst="rect">
            <a:avLst/>
          </a:prstGeom>
          <a:ln/>
        </p:spPr>
        <p:txBody>
          <a:bodyPr/>
          <a:lstStyle>
            <a:lvl1pPr algn="ctr">
              <a:defRPr sz="1200">
                <a:solidFill>
                  <a:schemeClr val="tx1"/>
                </a:solidFill>
              </a:defRPr>
            </a:lvl1pPr>
          </a:lstStyle>
          <a:p>
            <a:pPr>
              <a:defRPr/>
            </a:pPr>
            <a:endParaRPr lang="en-US" dirty="0"/>
          </a:p>
        </p:txBody>
      </p:sp>
      <p:sp>
        <p:nvSpPr>
          <p:cNvPr id="9" name="Slide Number Placeholder 8"/>
          <p:cNvSpPr>
            <a:spLocks noGrp="1" noChangeArrowheads="1"/>
          </p:cNvSpPr>
          <p:nvPr>
            <p:ph type="sldNum" sz="quarter" idx="12"/>
          </p:nvPr>
        </p:nvSpPr>
        <p:spPr>
          <a:xfrm>
            <a:off x="8382000" y="6400800"/>
            <a:ext cx="457200" cy="320675"/>
          </a:xfrm>
          <a:prstGeom prst="rect">
            <a:avLst/>
          </a:prstGeom>
          <a:ln/>
        </p:spPr>
        <p:txBody>
          <a:bodyPr/>
          <a:lstStyle>
            <a:lvl1pPr>
              <a:defRPr sz="1000">
                <a:solidFill>
                  <a:schemeClr val="tx1"/>
                </a:solidFill>
              </a:defRPr>
            </a:lvl1pPr>
          </a:lstStyle>
          <a:p>
            <a:pPr>
              <a:defRPr/>
            </a:pPr>
            <a:fld id="{1165C874-CAE9-4BEB-86DE-99D44076B2D6}" type="slidenum">
              <a:rPr lang="en-US" smtClean="0"/>
              <a:pPr>
                <a:defRPr/>
              </a:pPr>
              <a:t>‹#›</a:t>
            </a:fld>
            <a:endParaRPr lang="en-US" dirty="0"/>
          </a:p>
        </p:txBody>
      </p:sp>
    </p:spTree>
    <p:extLst>
      <p:ext uri="{BB962C8B-B14F-4D97-AF65-F5344CB8AC3E}">
        <p14:creationId xmlns:p14="http://schemas.microsoft.com/office/powerpoint/2010/main" val="2467352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9"/>
          <p:cNvSpPr>
            <a:spLocks noChangeArrowheads="1"/>
          </p:cNvSpPr>
          <p:nvPr userDrawn="1"/>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dirty="0"/>
          </a:p>
        </p:txBody>
      </p:sp>
      <p:sp>
        <p:nvSpPr>
          <p:cNvPr id="10" name="Slide Number Placeholder 9"/>
          <p:cNvSpPr>
            <a:spLocks noGrp="1" noChangeArrowheads="1"/>
          </p:cNvSpPr>
          <p:nvPr>
            <p:ph type="sldNum" sz="quarter" idx="4"/>
          </p:nvPr>
        </p:nvSpPr>
        <p:spPr>
          <a:xfrm>
            <a:off x="8382000" y="6400800"/>
            <a:ext cx="457200" cy="320675"/>
          </a:xfrm>
          <a:prstGeom prst="rect">
            <a:avLst/>
          </a:prstGeom>
          <a:ln/>
        </p:spPr>
        <p:txBody>
          <a:bodyPr/>
          <a:lstStyle>
            <a:lvl1pPr>
              <a:defRPr sz="1000">
                <a:solidFill>
                  <a:schemeClr val="tx1"/>
                </a:solidFill>
              </a:defRPr>
            </a:lvl1pPr>
          </a:lstStyle>
          <a:p>
            <a:pPr>
              <a:defRPr/>
            </a:pPr>
            <a:fld id="{1165C874-CAE9-4BEB-86DE-99D44076B2D6}" type="slidenum">
              <a:rPr lang="en-US" smtClean="0"/>
              <a:pPr>
                <a:defRPr/>
              </a:pPr>
              <a:t>‹#›</a:t>
            </a:fld>
            <a:endParaRPr lang="en-US" dirty="0"/>
          </a:p>
        </p:txBody>
      </p:sp>
      <p:pic>
        <p:nvPicPr>
          <p:cNvPr id="11" name="Picture 5"/>
          <p:cNvPicPr>
            <a:picLocks noChangeAspect="1" noChangeArrowheads="1"/>
          </p:cNvPicPr>
          <p:nvPr userDrawn="1"/>
        </p:nvPicPr>
        <p:blipFill>
          <a:blip r:embed="rId13">
            <a:extLst>
              <a:ext uri="{28A0092B-C50C-407E-A947-70E740481C1C}">
                <a14:useLocalDpi xmlns:a14="http://schemas.microsoft.com/office/drawing/2010/main" val="0"/>
              </a:ext>
            </a:extLst>
          </a:blip>
          <a:srcRect r="24754"/>
          <a:stretch>
            <a:fillRect/>
          </a:stretch>
        </p:blipFill>
        <p:spPr bwMode="auto">
          <a:xfrm>
            <a:off x="0" y="6378153"/>
            <a:ext cx="9144000"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l="8975"/>
          <a:stretch>
            <a:fillRect/>
          </a:stretch>
        </p:blipFill>
        <p:spPr bwMode="auto">
          <a:xfrm>
            <a:off x="0" y="0"/>
            <a:ext cx="9144000" cy="48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1752600" y="45229"/>
            <a:ext cx="5334000" cy="461665"/>
          </a:xfrm>
          <a:prstGeom prst="rect">
            <a:avLst/>
          </a:prstGeom>
        </p:spPr>
        <p:txBody>
          <a:bodyPr wrap="square">
            <a:spAutoFit/>
          </a:bodyPr>
          <a:lstStyle/>
          <a:p>
            <a:pPr algn="ctr" eaLnBrk="1" hangingPunct="1">
              <a:spcBef>
                <a:spcPct val="0"/>
              </a:spcBef>
              <a:buFontTx/>
              <a:buNone/>
            </a:pPr>
            <a:r>
              <a:rPr lang="en-US" altLang="en-US" sz="2400" dirty="0" smtClean="0">
                <a:solidFill>
                  <a:schemeClr val="bg1"/>
                </a:solidFill>
              </a:rPr>
              <a:t>Employee Resource Systems</a:t>
            </a:r>
            <a:endParaRPr lang="en-US" altLang="en-US" sz="2400" dirty="0">
              <a:solidFill>
                <a:schemeClr val="bg1"/>
              </a:solidFill>
            </a:endParaRPr>
          </a:p>
        </p:txBody>
      </p:sp>
      <p:sp>
        <p:nvSpPr>
          <p:cNvPr id="5" name="Rectangle 4"/>
          <p:cNvSpPr/>
          <p:nvPr userDrawn="1"/>
        </p:nvSpPr>
        <p:spPr>
          <a:xfrm>
            <a:off x="1981200" y="6373813"/>
            <a:ext cx="7162800" cy="461665"/>
          </a:xfrm>
          <a:prstGeom prst="rect">
            <a:avLst/>
          </a:prstGeom>
        </p:spPr>
        <p:txBody>
          <a:bodyPr wrap="square">
            <a:spAutoFit/>
          </a:bodyPr>
          <a:lstStyle/>
          <a:p>
            <a:pPr algn="ctr" eaLnBrk="1" hangingPunct="1">
              <a:spcBef>
                <a:spcPct val="0"/>
              </a:spcBef>
              <a:buFontTx/>
              <a:buNone/>
            </a:pPr>
            <a:r>
              <a:rPr lang="en-US" altLang="en-US" sz="2400" dirty="0" smtClean="0">
                <a:solidFill>
                  <a:schemeClr val="bg1"/>
                </a:solidFill>
              </a:rPr>
              <a:t>www.ers-eap.com                 800-292-2780</a:t>
            </a:r>
            <a:endParaRPr lang="en-US" altLang="en-US" sz="2400" dirty="0">
              <a:solidFill>
                <a:schemeClr val="bg1"/>
              </a:solidFill>
            </a:endParaRPr>
          </a:p>
        </p:txBody>
      </p:sp>
    </p:spTree>
    <p:extLst>
      <p:ext uri="{BB962C8B-B14F-4D97-AF65-F5344CB8AC3E}">
        <p14:creationId xmlns:p14="http://schemas.microsoft.com/office/powerpoint/2010/main" val="2774578691"/>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Box 2"/>
          <p:cNvSpPr txBox="1">
            <a:spLocks noChangeArrowheads="1"/>
          </p:cNvSpPr>
          <p:nvPr/>
        </p:nvSpPr>
        <p:spPr bwMode="auto">
          <a:xfrm>
            <a:off x="352424" y="990600"/>
            <a:ext cx="8534400"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i="1">
                <a:solidFill>
                  <a:schemeClr val="tx1"/>
                </a:solidFill>
                <a:latin typeface="Abadi MT Condensed Extra Bold" pitchFamily="34" charset="0"/>
              </a:defRPr>
            </a:lvl1pPr>
            <a:lvl2pPr marL="742950" indent="-285750">
              <a:defRPr sz="4400" i="1">
                <a:solidFill>
                  <a:schemeClr val="tx1"/>
                </a:solidFill>
                <a:latin typeface="Abadi MT Condensed Extra Bold" pitchFamily="34" charset="0"/>
              </a:defRPr>
            </a:lvl2pPr>
            <a:lvl3pPr marL="1143000" indent="-228600">
              <a:defRPr sz="4400" i="1">
                <a:solidFill>
                  <a:schemeClr val="tx1"/>
                </a:solidFill>
                <a:latin typeface="Abadi MT Condensed Extra Bold" pitchFamily="34" charset="0"/>
              </a:defRPr>
            </a:lvl3pPr>
            <a:lvl4pPr marL="1600200" indent="-228600">
              <a:defRPr sz="4400" i="1">
                <a:solidFill>
                  <a:schemeClr val="tx1"/>
                </a:solidFill>
                <a:latin typeface="Abadi MT Condensed Extra Bold" pitchFamily="34" charset="0"/>
              </a:defRPr>
            </a:lvl4pPr>
            <a:lvl5pPr marL="2057400" indent="-228600">
              <a:defRPr sz="4400" i="1">
                <a:solidFill>
                  <a:schemeClr val="tx1"/>
                </a:solidFill>
                <a:latin typeface="Abadi MT Condensed Extra Bold" pitchFamily="34" charset="0"/>
              </a:defRPr>
            </a:lvl5pPr>
            <a:lvl6pPr marL="2514600" indent="-228600" eaLnBrk="0" fontAlgn="base" hangingPunct="0">
              <a:spcBef>
                <a:spcPct val="0"/>
              </a:spcBef>
              <a:spcAft>
                <a:spcPct val="0"/>
              </a:spcAft>
              <a:defRPr sz="4400" i="1">
                <a:solidFill>
                  <a:schemeClr val="tx1"/>
                </a:solidFill>
                <a:latin typeface="Abadi MT Condensed Extra Bold" pitchFamily="34" charset="0"/>
              </a:defRPr>
            </a:lvl6pPr>
            <a:lvl7pPr marL="2971800" indent="-228600" eaLnBrk="0" fontAlgn="base" hangingPunct="0">
              <a:spcBef>
                <a:spcPct val="0"/>
              </a:spcBef>
              <a:spcAft>
                <a:spcPct val="0"/>
              </a:spcAft>
              <a:defRPr sz="4400" i="1">
                <a:solidFill>
                  <a:schemeClr val="tx1"/>
                </a:solidFill>
                <a:latin typeface="Abadi MT Condensed Extra Bold" pitchFamily="34" charset="0"/>
              </a:defRPr>
            </a:lvl7pPr>
            <a:lvl8pPr marL="3429000" indent="-228600" eaLnBrk="0" fontAlgn="base" hangingPunct="0">
              <a:spcBef>
                <a:spcPct val="0"/>
              </a:spcBef>
              <a:spcAft>
                <a:spcPct val="0"/>
              </a:spcAft>
              <a:defRPr sz="4400" i="1">
                <a:solidFill>
                  <a:schemeClr val="tx1"/>
                </a:solidFill>
                <a:latin typeface="Abadi MT Condensed Extra Bold" pitchFamily="34" charset="0"/>
              </a:defRPr>
            </a:lvl8pPr>
            <a:lvl9pPr marL="3886200" indent="-228600" eaLnBrk="0" fontAlgn="base" hangingPunct="0">
              <a:spcBef>
                <a:spcPct val="0"/>
              </a:spcBef>
              <a:spcAft>
                <a:spcPct val="0"/>
              </a:spcAft>
              <a:defRPr sz="4400" i="1">
                <a:solidFill>
                  <a:schemeClr val="tx1"/>
                </a:solidFill>
                <a:latin typeface="Abadi MT Condensed Extra Bold" pitchFamily="34" charset="0"/>
              </a:defRPr>
            </a:lvl9pPr>
          </a:lstStyle>
          <a:p>
            <a:pPr algn="ctr" eaLnBrk="1" hangingPunct="1">
              <a:defRPr/>
            </a:pPr>
            <a:r>
              <a:rPr lang="en-US" altLang="en-US" cap="small" dirty="0">
                <a:latin typeface="Times New Roman" panose="02020603050405020304" pitchFamily="18" charset="0"/>
                <a:cs typeface="Times New Roman" panose="02020603050405020304" pitchFamily="18" charset="0"/>
              </a:rPr>
              <a:t>Preventing Sexual &amp; Other Harassment</a:t>
            </a:r>
          </a:p>
        </p:txBody>
      </p:sp>
      <p:pic>
        <p:nvPicPr>
          <p:cNvPr id="4" name="Picture 2" descr="IATSE LOCAL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82859" y="2895600"/>
            <a:ext cx="2873531" cy="27729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9876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720725" y="255588"/>
            <a:ext cx="7764463" cy="1325562"/>
          </a:xfrm>
        </p:spPr>
        <p:txBody>
          <a:bodyPr/>
          <a:lstStyle/>
          <a:p>
            <a:pPr eaLnBrk="1" fontAlgn="auto" hangingPunct="1">
              <a:spcAft>
                <a:spcPts val="0"/>
              </a:spcAft>
              <a:defRPr/>
            </a:pPr>
            <a:r>
              <a:rPr lang="en-US" altLang="en-US" sz="4000" cap="small" dirty="0">
                <a:latin typeface="Times New Roman" panose="02020603050405020304" pitchFamily="18" charset="0"/>
                <a:cs typeface="Times New Roman" panose="02020603050405020304" pitchFamily="18" charset="0"/>
              </a:rPr>
              <a:t>Discrimination by Type - IL</a:t>
            </a:r>
          </a:p>
        </p:txBody>
      </p:sp>
      <p:sp>
        <p:nvSpPr>
          <p:cNvPr id="24579" name="Content Placeholder 2"/>
          <p:cNvSpPr>
            <a:spLocks noGrp="1"/>
          </p:cNvSpPr>
          <p:nvPr>
            <p:ph sz="half" idx="1"/>
          </p:nvPr>
        </p:nvSpPr>
        <p:spPr>
          <a:xfrm>
            <a:off x="1066800" y="1554163"/>
            <a:ext cx="7404100" cy="4922837"/>
          </a:xfrm>
        </p:spPr>
        <p:txBody>
          <a:bodyPr>
            <a:normAutofit/>
          </a:bodyPr>
          <a:lstStyle/>
          <a:p>
            <a:pPr eaLnBrk="1" fontAlgn="auto" hangingPunct="1">
              <a:spcAft>
                <a:spcPts val="0"/>
              </a:spcAft>
              <a:defRPr/>
            </a:pPr>
            <a:r>
              <a:rPr lang="en-US" altLang="en-US" sz="3400" dirty="0">
                <a:latin typeface="Times New Roman" panose="02020603050405020304" pitchFamily="18" charset="0"/>
                <a:cs typeface="Times New Roman" panose="02020603050405020304" pitchFamily="18" charset="0"/>
              </a:rPr>
              <a:t>Marital status</a:t>
            </a:r>
          </a:p>
          <a:p>
            <a:pPr eaLnBrk="1" fontAlgn="auto" hangingPunct="1">
              <a:spcAft>
                <a:spcPts val="0"/>
              </a:spcAft>
              <a:defRPr/>
            </a:pPr>
            <a:r>
              <a:rPr lang="en-US" altLang="en-US" sz="3400" dirty="0">
                <a:latin typeface="Times New Roman" panose="02020603050405020304" pitchFamily="18" charset="0"/>
                <a:cs typeface="Times New Roman" panose="02020603050405020304" pitchFamily="18" charset="0"/>
              </a:rPr>
              <a:t>Sexual orientation</a:t>
            </a:r>
          </a:p>
          <a:p>
            <a:pPr eaLnBrk="1" fontAlgn="auto" hangingPunct="1">
              <a:spcAft>
                <a:spcPts val="0"/>
              </a:spcAft>
              <a:defRPr/>
            </a:pPr>
            <a:r>
              <a:rPr lang="en-US" altLang="en-US" sz="3400" dirty="0">
                <a:latin typeface="Times New Roman" panose="02020603050405020304" pitchFamily="18" charset="0"/>
                <a:cs typeface="Times New Roman" panose="02020603050405020304" pitchFamily="18" charset="0"/>
              </a:rPr>
              <a:t>AIDS/HIV status</a:t>
            </a:r>
          </a:p>
          <a:p>
            <a:pPr eaLnBrk="1" fontAlgn="auto" hangingPunct="1">
              <a:spcAft>
                <a:spcPts val="0"/>
              </a:spcAft>
              <a:defRPr/>
            </a:pPr>
            <a:r>
              <a:rPr lang="en-US" altLang="en-US" sz="3400" dirty="0">
                <a:latin typeface="Times New Roman" panose="02020603050405020304" pitchFamily="18" charset="0"/>
                <a:cs typeface="Times New Roman" panose="02020603050405020304" pitchFamily="18" charset="0"/>
              </a:rPr>
              <a:t>Military status/unfavorable discharge</a:t>
            </a:r>
          </a:p>
          <a:p>
            <a:pPr eaLnBrk="1" fontAlgn="auto" hangingPunct="1">
              <a:spcAft>
                <a:spcPts val="0"/>
              </a:spcAft>
              <a:defRPr/>
            </a:pPr>
            <a:r>
              <a:rPr lang="en-US" altLang="en-US" sz="3400" dirty="0">
                <a:latin typeface="Times New Roman" panose="02020603050405020304" pitchFamily="18" charset="0"/>
                <a:cs typeface="Times New Roman" panose="02020603050405020304" pitchFamily="18" charset="0"/>
              </a:rPr>
              <a:t>Gender identity</a:t>
            </a:r>
          </a:p>
          <a:p>
            <a:pPr eaLnBrk="1" fontAlgn="auto" hangingPunct="1">
              <a:spcAft>
                <a:spcPts val="0"/>
              </a:spcAft>
              <a:defRPr/>
            </a:pPr>
            <a:r>
              <a:rPr lang="en-US" altLang="en-US" sz="3400" dirty="0">
                <a:latin typeface="Times New Roman" panose="02020603050405020304" pitchFamily="18" charset="0"/>
                <a:cs typeface="Times New Roman" panose="02020603050405020304" pitchFamily="18" charset="0"/>
              </a:rPr>
              <a:t>Arrest record</a:t>
            </a:r>
          </a:p>
          <a:p>
            <a:pPr eaLnBrk="1" fontAlgn="auto" hangingPunct="1">
              <a:spcAft>
                <a:spcPts val="0"/>
              </a:spcAft>
              <a:defRPr/>
            </a:pPr>
            <a:r>
              <a:rPr lang="en-US" altLang="en-US" sz="3400" dirty="0">
                <a:latin typeface="Times New Roman" panose="02020603050405020304" pitchFamily="18" charset="0"/>
                <a:cs typeface="Times New Roman" panose="02020603050405020304" pitchFamily="18" charset="0"/>
              </a:rPr>
              <a:t>Victims of domestic violence</a:t>
            </a:r>
          </a:p>
          <a:p>
            <a:pPr eaLnBrk="1" fontAlgn="auto" hangingPunct="1">
              <a:spcAft>
                <a:spcPts val="0"/>
              </a:spcAft>
              <a:defRPr/>
            </a:pPr>
            <a:endParaRPr lang="en-US" altLang="en-US" sz="3200" dirty="0"/>
          </a:p>
        </p:txBody>
      </p:sp>
      <p:sp>
        <p:nvSpPr>
          <p:cNvPr id="56324"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a:lnSpc>
                <a:spcPct val="100000"/>
              </a:lnSpc>
              <a:spcBef>
                <a:spcPct val="0"/>
              </a:spcBef>
              <a:buFontTx/>
              <a:buNone/>
            </a:pPr>
            <a:fld id="{7E1558E1-3B65-4260-A23C-B0B3F9731CD4}" type="slidenum">
              <a:rPr lang="en-US" altLang="en-US" sz="1400" i="0" smtClean="0">
                <a:latin typeface="Arial" panose="020B0604020202020204" pitchFamily="34" charset="0"/>
              </a:rPr>
              <a:pPr>
                <a:lnSpc>
                  <a:spcPct val="100000"/>
                </a:lnSpc>
                <a:spcBef>
                  <a:spcPct val="0"/>
                </a:spcBef>
                <a:buFontTx/>
                <a:buNone/>
              </a:pPr>
              <a:t>10</a:t>
            </a:fld>
            <a:endParaRPr lang="en-US" altLang="en-US" sz="1400" i="0" smtClean="0">
              <a:latin typeface="Arial" panose="020B0604020202020204" pitchFamily="34" charset="0"/>
            </a:endParaRPr>
          </a:p>
        </p:txBody>
      </p:sp>
    </p:spTree>
    <p:extLst>
      <p:ext uri="{BB962C8B-B14F-4D97-AF65-F5344CB8AC3E}">
        <p14:creationId xmlns:p14="http://schemas.microsoft.com/office/powerpoint/2010/main" val="13209070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92150" y="152400"/>
            <a:ext cx="7766050" cy="1325563"/>
          </a:xfrm>
        </p:spPr>
        <p:txBody>
          <a:bodyPr/>
          <a:lstStyle/>
          <a:p>
            <a:pPr eaLnBrk="1" fontAlgn="auto" hangingPunct="1">
              <a:spcAft>
                <a:spcPts val="0"/>
              </a:spcAft>
              <a:defRPr/>
            </a:pPr>
            <a:r>
              <a:rPr lang="en-US" altLang="en-US" sz="4400" cap="small" dirty="0">
                <a:latin typeface="Times New Roman" panose="02020603050405020304" pitchFamily="18" charset="0"/>
                <a:cs typeface="Times New Roman" panose="02020603050405020304" pitchFamily="18" charset="0"/>
              </a:rPr>
              <a:t>Sexual Harassment</a:t>
            </a:r>
          </a:p>
        </p:txBody>
      </p:sp>
      <p:sp>
        <p:nvSpPr>
          <p:cNvPr id="18435" name="Rectangle 3"/>
          <p:cNvSpPr>
            <a:spLocks noGrp="1" noChangeArrowheads="1"/>
          </p:cNvSpPr>
          <p:nvPr>
            <p:ph idx="1"/>
          </p:nvPr>
        </p:nvSpPr>
        <p:spPr>
          <a:xfrm>
            <a:off x="327025" y="1295400"/>
            <a:ext cx="8588375" cy="5257800"/>
          </a:xfrm>
        </p:spPr>
        <p:txBody>
          <a:bodyPr>
            <a:normAutofit/>
          </a:bodyPr>
          <a:lstStyle/>
          <a:p>
            <a:pPr eaLnBrk="1" fontAlgn="auto" hangingPunct="1">
              <a:spcAft>
                <a:spcPts val="0"/>
              </a:spcAft>
              <a:defRPr/>
            </a:pPr>
            <a:r>
              <a:rPr lang="en-US" sz="3400" dirty="0">
                <a:latin typeface="Times New Roman" panose="02020603050405020304" pitchFamily="18" charset="0"/>
                <a:cs typeface="Times New Roman" panose="02020603050405020304" pitchFamily="18" charset="0"/>
              </a:rPr>
              <a:t>Key characteristics of Legal Definition</a:t>
            </a:r>
          </a:p>
          <a:p>
            <a:pPr lvl="1" eaLnBrk="1" fontAlgn="auto" hangingPunct="1">
              <a:spcAft>
                <a:spcPts val="0"/>
              </a:spcAft>
              <a:defRPr/>
            </a:pPr>
            <a:r>
              <a:rPr lang="en-US" sz="3400" dirty="0">
                <a:latin typeface="Times New Roman" panose="02020603050405020304" pitchFamily="18" charset="0"/>
                <a:cs typeface="Times New Roman" panose="02020603050405020304" pitchFamily="18" charset="0"/>
              </a:rPr>
              <a:t>Unwelcome</a:t>
            </a:r>
          </a:p>
          <a:p>
            <a:pPr lvl="1" eaLnBrk="1" fontAlgn="auto" hangingPunct="1">
              <a:spcAft>
                <a:spcPts val="0"/>
              </a:spcAft>
              <a:defRPr/>
            </a:pPr>
            <a:r>
              <a:rPr lang="en-US" sz="3400" dirty="0">
                <a:latin typeface="Times New Roman" panose="02020603050405020304" pitchFamily="18" charset="0"/>
                <a:cs typeface="Times New Roman" panose="02020603050405020304" pitchFamily="18" charset="0"/>
              </a:rPr>
              <a:t>There are two types of </a:t>
            </a:r>
            <a:r>
              <a:rPr lang="en-US" sz="3400" u="sng" dirty="0">
                <a:latin typeface="Times New Roman" panose="02020603050405020304" pitchFamily="18" charset="0"/>
                <a:cs typeface="Times New Roman" panose="02020603050405020304" pitchFamily="18" charset="0"/>
              </a:rPr>
              <a:t>Sexual Harassment</a:t>
            </a:r>
          </a:p>
          <a:p>
            <a:pPr marL="914400" lvl="2" indent="0" eaLnBrk="1" fontAlgn="auto" hangingPunct="1">
              <a:spcAft>
                <a:spcPts val="0"/>
              </a:spcAft>
              <a:buFontTx/>
              <a:buNone/>
              <a:defRPr/>
            </a:pPr>
            <a:r>
              <a:rPr lang="en-US" sz="3400" dirty="0">
                <a:latin typeface="Times New Roman" panose="02020603050405020304" pitchFamily="18" charset="0"/>
                <a:cs typeface="Times New Roman" panose="02020603050405020304" pitchFamily="18" charset="0"/>
              </a:rPr>
              <a:t>1. Hostile environment</a:t>
            </a:r>
          </a:p>
          <a:p>
            <a:pPr lvl="3" eaLnBrk="1" fontAlgn="auto" hangingPunct="1">
              <a:spcAft>
                <a:spcPts val="0"/>
              </a:spcAft>
              <a:defRPr/>
            </a:pPr>
            <a:r>
              <a:rPr lang="en-US" sz="3400" dirty="0">
                <a:latin typeface="Times New Roman" panose="02020603050405020304" pitchFamily="18" charset="0"/>
                <a:cs typeface="Times New Roman" panose="02020603050405020304" pitchFamily="18" charset="0"/>
              </a:rPr>
              <a:t>Pattern of severe &amp; pervasive conduct</a:t>
            </a:r>
          </a:p>
          <a:p>
            <a:pPr lvl="3" eaLnBrk="1" fontAlgn="auto" hangingPunct="1">
              <a:spcAft>
                <a:spcPts val="0"/>
              </a:spcAft>
              <a:defRPr/>
            </a:pPr>
            <a:r>
              <a:rPr lang="en-US" sz="3400" dirty="0">
                <a:latin typeface="Times New Roman" panose="02020603050405020304" pitchFamily="18" charset="0"/>
                <a:cs typeface="Times New Roman" panose="02020603050405020304" pitchFamily="18" charset="0"/>
              </a:rPr>
              <a:t>Interferes with work performance</a:t>
            </a:r>
          </a:p>
          <a:p>
            <a:pPr lvl="3" eaLnBrk="1" fontAlgn="auto" hangingPunct="1">
              <a:spcAft>
                <a:spcPts val="0"/>
              </a:spcAft>
              <a:defRPr/>
            </a:pPr>
            <a:r>
              <a:rPr lang="en-US" sz="3400" dirty="0">
                <a:latin typeface="Times New Roman" panose="02020603050405020304" pitchFamily="18" charset="0"/>
                <a:cs typeface="Times New Roman" panose="02020603050405020304" pitchFamily="18" charset="0"/>
              </a:rPr>
              <a:t>Reasonable person standard</a:t>
            </a:r>
          </a:p>
          <a:p>
            <a:pPr marL="914400" lvl="2" indent="0" eaLnBrk="1" fontAlgn="auto" hangingPunct="1">
              <a:spcAft>
                <a:spcPts val="0"/>
              </a:spcAft>
              <a:buFontTx/>
              <a:buNone/>
              <a:defRPr/>
            </a:pPr>
            <a:r>
              <a:rPr lang="en-US" sz="3400" dirty="0">
                <a:latin typeface="Times New Roman" panose="02020603050405020304" pitchFamily="18" charset="0"/>
                <a:cs typeface="Times New Roman" panose="02020603050405020304" pitchFamily="18" charset="0"/>
              </a:rPr>
              <a:t>2. “Quid Pro Quo” – This for That</a:t>
            </a:r>
          </a:p>
          <a:p>
            <a:pPr marL="82296" indent="0" eaLnBrk="1" fontAlgn="auto" hangingPunct="1">
              <a:spcAft>
                <a:spcPts val="0"/>
              </a:spcAft>
              <a:buFontTx/>
              <a:buNone/>
              <a:defRPr/>
            </a:pPr>
            <a:endParaRPr lang="en-US" dirty="0"/>
          </a:p>
          <a:p>
            <a:pPr lvl="1" eaLnBrk="1" fontAlgn="auto" hangingPunct="1">
              <a:spcAft>
                <a:spcPts val="0"/>
              </a:spcAft>
              <a:defRPr/>
            </a:pPr>
            <a:endParaRPr lang="en-US" dirty="0"/>
          </a:p>
        </p:txBody>
      </p:sp>
      <p:sp>
        <p:nvSpPr>
          <p:cNvPr id="58372" name="Slide Number Placeholder 1"/>
          <p:cNvSpPr>
            <a:spLocks noGrp="1"/>
          </p:cNvSpPr>
          <p:nvPr>
            <p:ph type="sldNum" sz="quarter" idx="4294967295"/>
          </p:nvPr>
        </p:nvSpPr>
        <p:spPr bwMode="auto">
          <a:xfrm>
            <a:off x="7885113" y="5883275"/>
            <a:ext cx="5651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a:lnSpc>
                <a:spcPct val="100000"/>
              </a:lnSpc>
              <a:spcBef>
                <a:spcPct val="0"/>
              </a:spcBef>
              <a:buFontTx/>
              <a:buNone/>
            </a:pPr>
            <a:fld id="{B3390610-B13E-4459-B7D2-E7BE32DB7F48}" type="slidenum">
              <a:rPr lang="en-US" altLang="en-US" sz="1400" i="0" smtClean="0">
                <a:latin typeface="Arial" panose="020B0604020202020204" pitchFamily="34" charset="0"/>
              </a:rPr>
              <a:pPr>
                <a:lnSpc>
                  <a:spcPct val="100000"/>
                </a:lnSpc>
                <a:spcBef>
                  <a:spcPct val="0"/>
                </a:spcBef>
                <a:buFontTx/>
                <a:buNone/>
              </a:pPr>
              <a:t>11</a:t>
            </a:fld>
            <a:endParaRPr lang="en-US" altLang="en-US" sz="1400" i="0" smtClean="0">
              <a:latin typeface="Arial" panose="020B0604020202020204" pitchFamily="34" charset="0"/>
            </a:endParaRPr>
          </a:p>
        </p:txBody>
      </p:sp>
    </p:spTree>
    <p:extLst>
      <p:ext uri="{BB962C8B-B14F-4D97-AF65-F5344CB8AC3E}">
        <p14:creationId xmlns:p14="http://schemas.microsoft.com/office/powerpoint/2010/main" val="3980155732"/>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80" name="Rectangle 4"/>
          <p:cNvSpPr>
            <a:spLocks noGrp="1" noChangeArrowheads="1"/>
          </p:cNvSpPr>
          <p:nvPr>
            <p:ph type="ctrTitle"/>
          </p:nvPr>
        </p:nvSpPr>
        <p:spPr>
          <a:xfrm>
            <a:off x="457200" y="381000"/>
            <a:ext cx="8229600" cy="914400"/>
          </a:xfrm>
        </p:spPr>
        <p:txBody>
          <a:bodyPr/>
          <a:lstStyle/>
          <a:p>
            <a:pPr eaLnBrk="1" fontAlgn="auto" hangingPunct="1">
              <a:spcAft>
                <a:spcPts val="0"/>
              </a:spcAft>
              <a:defRPr/>
            </a:pPr>
            <a:r>
              <a:rPr lang="en-US" altLang="en-US" cap="small" dirty="0">
                <a:latin typeface="Times New Roman" panose="02020603050405020304" pitchFamily="18" charset="0"/>
                <a:cs typeface="Times New Roman" panose="02020603050405020304" pitchFamily="18" charset="0"/>
              </a:rPr>
              <a:t>Hostile Environment</a:t>
            </a:r>
          </a:p>
        </p:txBody>
      </p:sp>
      <p:sp>
        <p:nvSpPr>
          <p:cNvPr id="24582" name="Rectangle 6"/>
          <p:cNvSpPr>
            <a:spLocks noGrp="1" noChangeArrowheads="1"/>
          </p:cNvSpPr>
          <p:nvPr>
            <p:ph type="subTitle" idx="1"/>
          </p:nvPr>
        </p:nvSpPr>
        <p:spPr>
          <a:xfrm>
            <a:off x="266700" y="1295400"/>
            <a:ext cx="8610600" cy="5181600"/>
          </a:xfrm>
        </p:spPr>
        <p:txBody>
          <a:bodyPr>
            <a:normAutofit/>
          </a:bodyPr>
          <a:lstStyle/>
          <a:p>
            <a:pPr algn="l" eaLnBrk="1" fontAlgn="auto" hangingPunct="1">
              <a:lnSpc>
                <a:spcPct val="90000"/>
              </a:lnSpc>
              <a:spcAft>
                <a:spcPts val="0"/>
              </a:spcAft>
              <a:defRPr/>
            </a:pPr>
            <a:r>
              <a:rPr lang="en-US" altLang="en-US" sz="3400" dirty="0">
                <a:solidFill>
                  <a:schemeClr val="tx1"/>
                </a:solidFill>
                <a:latin typeface="Times New Roman" panose="02020603050405020304" pitchFamily="18" charset="0"/>
                <a:cs typeface="Times New Roman" panose="02020603050405020304" pitchFamily="18" charset="0"/>
              </a:rPr>
              <a:t>What factors determine whether an environment is hostile</a:t>
            </a:r>
            <a:r>
              <a:rPr lang="en-US" altLang="en-US" sz="3400" dirty="0" smtClean="0">
                <a:solidFill>
                  <a:schemeClr val="tx1"/>
                </a:solidFill>
                <a:latin typeface="Times New Roman" panose="02020603050405020304" pitchFamily="18" charset="0"/>
                <a:cs typeface="Times New Roman" panose="02020603050405020304" pitchFamily="18" charset="0"/>
              </a:rPr>
              <a:t>?</a:t>
            </a:r>
            <a:endParaRPr lang="en-US" altLang="en-US" sz="2800" dirty="0">
              <a:solidFill>
                <a:schemeClr val="tx1"/>
              </a:solidFill>
              <a:latin typeface="Times New Roman" panose="02020603050405020304" pitchFamily="18" charset="0"/>
              <a:cs typeface="Times New Roman" panose="02020603050405020304" pitchFamily="18" charset="0"/>
            </a:endParaRPr>
          </a:p>
          <a:p>
            <a:pPr marL="914400" lvl="1" indent="-457200" algn="l" eaLnBrk="1" fontAlgn="auto" hangingPunct="1">
              <a:lnSpc>
                <a:spcPct val="90000"/>
              </a:lnSpc>
              <a:spcAft>
                <a:spcPts val="0"/>
              </a:spcAft>
              <a:buFont typeface="Arial" panose="020B0604020202020204" pitchFamily="34" charset="0"/>
              <a:buChar char="•"/>
              <a:defRPr/>
            </a:pPr>
            <a:r>
              <a:rPr lang="en-US" altLang="en-US" sz="2800" dirty="0">
                <a:solidFill>
                  <a:schemeClr val="tx1"/>
                </a:solidFill>
                <a:latin typeface="Times New Roman" panose="02020603050405020304" pitchFamily="18" charset="0"/>
                <a:cs typeface="Times New Roman" panose="02020603050405020304" pitchFamily="18" charset="0"/>
              </a:rPr>
              <a:t>Was the contact was verbal, physical or both</a:t>
            </a:r>
          </a:p>
          <a:p>
            <a:pPr marL="914400" lvl="1" indent="-457200" algn="l" eaLnBrk="1" fontAlgn="auto" hangingPunct="1">
              <a:lnSpc>
                <a:spcPct val="90000"/>
              </a:lnSpc>
              <a:spcAft>
                <a:spcPts val="0"/>
              </a:spcAft>
              <a:buFont typeface="Arial" panose="020B0604020202020204" pitchFamily="34" charset="0"/>
              <a:buChar char="•"/>
              <a:defRPr/>
            </a:pPr>
            <a:r>
              <a:rPr lang="en-US" altLang="en-US" sz="2800" dirty="0">
                <a:solidFill>
                  <a:schemeClr val="tx1"/>
                </a:solidFill>
                <a:latin typeface="Times New Roman" panose="02020603050405020304" pitchFamily="18" charset="0"/>
                <a:cs typeface="Times New Roman" panose="02020603050405020304" pitchFamily="18" charset="0"/>
              </a:rPr>
              <a:t>Was the behavior frequent and repeated</a:t>
            </a:r>
          </a:p>
          <a:p>
            <a:pPr marL="914400" lvl="1" indent="-457200" algn="l" eaLnBrk="1" fontAlgn="auto" hangingPunct="1">
              <a:lnSpc>
                <a:spcPct val="90000"/>
              </a:lnSpc>
              <a:spcAft>
                <a:spcPts val="0"/>
              </a:spcAft>
              <a:buFont typeface="Arial" panose="020B0604020202020204" pitchFamily="34" charset="0"/>
              <a:buChar char="•"/>
              <a:defRPr/>
            </a:pPr>
            <a:r>
              <a:rPr lang="en-US" altLang="en-US" sz="2800" dirty="0">
                <a:solidFill>
                  <a:schemeClr val="tx1"/>
                </a:solidFill>
                <a:latin typeface="Times New Roman" panose="02020603050405020304" pitchFamily="18" charset="0"/>
                <a:cs typeface="Times New Roman" panose="02020603050405020304" pitchFamily="18" charset="0"/>
              </a:rPr>
              <a:t>Was the conduct hostile or patently offensive</a:t>
            </a:r>
          </a:p>
          <a:p>
            <a:pPr marL="914400" lvl="1" indent="-457200" algn="l" eaLnBrk="1" fontAlgn="auto" hangingPunct="1">
              <a:lnSpc>
                <a:spcPct val="90000"/>
              </a:lnSpc>
              <a:spcAft>
                <a:spcPts val="0"/>
              </a:spcAft>
              <a:buFont typeface="Arial" panose="020B0604020202020204" pitchFamily="34" charset="0"/>
              <a:buChar char="•"/>
              <a:defRPr/>
            </a:pPr>
            <a:r>
              <a:rPr lang="en-US" altLang="en-US" sz="2800" dirty="0">
                <a:solidFill>
                  <a:schemeClr val="tx1"/>
                </a:solidFill>
                <a:latin typeface="Times New Roman" panose="02020603050405020304" pitchFamily="18" charset="0"/>
                <a:cs typeface="Times New Roman" panose="02020603050405020304" pitchFamily="18" charset="0"/>
              </a:rPr>
              <a:t>Was the alleged harasser a co-worker or supervisor</a:t>
            </a:r>
          </a:p>
          <a:p>
            <a:pPr marL="914400" lvl="1" indent="-457200" algn="l" eaLnBrk="1" fontAlgn="auto" hangingPunct="1">
              <a:lnSpc>
                <a:spcPct val="90000"/>
              </a:lnSpc>
              <a:spcAft>
                <a:spcPts val="0"/>
              </a:spcAft>
              <a:buFont typeface="Arial" panose="020B0604020202020204" pitchFamily="34" charset="0"/>
              <a:buChar char="•"/>
              <a:defRPr/>
            </a:pPr>
            <a:r>
              <a:rPr lang="en-US" altLang="en-US" sz="2800" dirty="0">
                <a:solidFill>
                  <a:schemeClr val="tx1"/>
                </a:solidFill>
                <a:latin typeface="Times New Roman" panose="02020603050405020304" pitchFamily="18" charset="0"/>
                <a:cs typeface="Times New Roman" panose="02020603050405020304" pitchFamily="18" charset="0"/>
              </a:rPr>
              <a:t>Did others join in perpetrating the harassment</a:t>
            </a:r>
          </a:p>
          <a:p>
            <a:pPr marL="914400" lvl="1" indent="-457200" algn="l" eaLnBrk="1" fontAlgn="auto" hangingPunct="1">
              <a:lnSpc>
                <a:spcPct val="90000"/>
              </a:lnSpc>
              <a:spcAft>
                <a:spcPts val="0"/>
              </a:spcAft>
              <a:buFont typeface="Arial" panose="020B0604020202020204" pitchFamily="34" charset="0"/>
              <a:buChar char="•"/>
              <a:defRPr/>
            </a:pPr>
            <a:r>
              <a:rPr lang="en-US" altLang="en-US" sz="2800" dirty="0">
                <a:solidFill>
                  <a:schemeClr val="tx1"/>
                </a:solidFill>
                <a:latin typeface="Times New Roman" panose="02020603050405020304" pitchFamily="18" charset="0"/>
                <a:cs typeface="Times New Roman" panose="02020603050405020304" pitchFamily="18" charset="0"/>
              </a:rPr>
              <a:t>Was the harassment directed at more than one individual, and</a:t>
            </a:r>
          </a:p>
          <a:p>
            <a:pPr marL="914400" lvl="1" indent="-457200" algn="l" eaLnBrk="1" fontAlgn="auto" hangingPunct="1">
              <a:lnSpc>
                <a:spcPct val="90000"/>
              </a:lnSpc>
              <a:spcAft>
                <a:spcPts val="0"/>
              </a:spcAft>
              <a:buFont typeface="Arial" panose="020B0604020202020204" pitchFamily="34" charset="0"/>
              <a:buChar char="•"/>
              <a:defRPr/>
            </a:pPr>
            <a:r>
              <a:rPr lang="en-US" altLang="en-US" sz="2800" dirty="0">
                <a:solidFill>
                  <a:schemeClr val="tx1"/>
                </a:solidFill>
                <a:latin typeface="Times New Roman" panose="02020603050405020304" pitchFamily="18" charset="0"/>
                <a:cs typeface="Times New Roman" panose="02020603050405020304" pitchFamily="18" charset="0"/>
              </a:rPr>
              <a:t>When management became aware of the offensive conduct what happened?</a:t>
            </a:r>
          </a:p>
        </p:txBody>
      </p:sp>
    </p:spTree>
    <p:extLst>
      <p:ext uri="{BB962C8B-B14F-4D97-AF65-F5344CB8AC3E}">
        <p14:creationId xmlns:p14="http://schemas.microsoft.com/office/powerpoint/2010/main" val="28204395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9" name="Rectangle 6"/>
          <p:cNvSpPr>
            <a:spLocks noGrp="1" noChangeArrowheads="1"/>
          </p:cNvSpPr>
          <p:nvPr>
            <p:ph type="subTitle" idx="1"/>
          </p:nvPr>
        </p:nvSpPr>
        <p:spPr>
          <a:xfrm>
            <a:off x="266700" y="1322388"/>
            <a:ext cx="8610600" cy="5237162"/>
          </a:xfrm>
        </p:spPr>
        <p:txBody>
          <a:bodyPr/>
          <a:lstStyle/>
          <a:p>
            <a:pPr algn="l" eaLnBrk="1" fontAlgn="auto" hangingPunct="1">
              <a:spcAft>
                <a:spcPts val="0"/>
              </a:spcAft>
              <a:defRPr/>
            </a:pPr>
            <a:r>
              <a:rPr lang="en-US" altLang="en-US" dirty="0">
                <a:solidFill>
                  <a:srgbClr val="FFFFFF"/>
                </a:solidFill>
                <a:latin typeface="Times New Roman" panose="02020603050405020304" pitchFamily="18" charset="0"/>
                <a:cs typeface="Times New Roman" panose="02020603050405020304" pitchFamily="18" charset="0"/>
              </a:rPr>
              <a:t> </a:t>
            </a:r>
          </a:p>
          <a:p>
            <a:pPr eaLnBrk="1" fontAlgn="auto" hangingPunct="1">
              <a:lnSpc>
                <a:spcPct val="150000"/>
              </a:lnSpc>
              <a:spcAft>
                <a:spcPts val="0"/>
              </a:spcAft>
              <a:defRPr/>
            </a:pPr>
            <a:r>
              <a:rPr lang="en-US" altLang="en-US" sz="3400" dirty="0">
                <a:solidFill>
                  <a:schemeClr val="tx1"/>
                </a:solidFill>
                <a:latin typeface="Times New Roman" panose="02020603050405020304" pitchFamily="18" charset="0"/>
                <a:cs typeface="Times New Roman" panose="02020603050405020304" pitchFamily="18" charset="0"/>
              </a:rPr>
              <a:t>An assessment is made based upon the totality of the circumstances.  The objective severity of harassment is judged from the perspective of a reasonable person in the plaintiff’s position, considering “all the circumstances.”</a:t>
            </a:r>
          </a:p>
        </p:txBody>
      </p:sp>
      <p:sp>
        <p:nvSpPr>
          <p:cNvPr id="5" name="Rectangle 4"/>
          <p:cNvSpPr>
            <a:spLocks noGrp="1" noChangeArrowheads="1"/>
          </p:cNvSpPr>
          <p:nvPr>
            <p:ph type="ctrTitle"/>
          </p:nvPr>
        </p:nvSpPr>
        <p:spPr>
          <a:xfrm>
            <a:off x="457200" y="381000"/>
            <a:ext cx="8229600" cy="914400"/>
          </a:xfrm>
        </p:spPr>
        <p:txBody>
          <a:bodyPr/>
          <a:lstStyle/>
          <a:p>
            <a:pPr eaLnBrk="1" fontAlgn="auto" hangingPunct="1">
              <a:spcAft>
                <a:spcPts val="0"/>
              </a:spcAft>
              <a:defRPr/>
            </a:pPr>
            <a:r>
              <a:rPr lang="en-US" altLang="en-US" cap="small" dirty="0">
                <a:latin typeface="Times New Roman" panose="02020603050405020304" pitchFamily="18" charset="0"/>
                <a:cs typeface="Times New Roman" panose="02020603050405020304" pitchFamily="18" charset="0"/>
              </a:rPr>
              <a:t>Hostile Environment</a:t>
            </a:r>
          </a:p>
        </p:txBody>
      </p:sp>
    </p:spTree>
    <p:extLst>
      <p:ext uri="{BB962C8B-B14F-4D97-AF65-F5344CB8AC3E}">
        <p14:creationId xmlns:p14="http://schemas.microsoft.com/office/powerpoint/2010/main" val="24064158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fontAlgn="auto" hangingPunct="1">
              <a:spcAft>
                <a:spcPts val="0"/>
              </a:spcAft>
              <a:defRPr/>
            </a:pPr>
            <a:r>
              <a:rPr lang="en-US" altLang="en-US" sz="4400" cap="small" dirty="0">
                <a:latin typeface="Times New Roman" panose="02020603050405020304" pitchFamily="18" charset="0"/>
                <a:cs typeface="Times New Roman" panose="02020603050405020304" pitchFamily="18" charset="0"/>
              </a:rPr>
              <a:t>Quid Pro Quo</a:t>
            </a:r>
          </a:p>
        </p:txBody>
      </p:sp>
      <p:sp>
        <p:nvSpPr>
          <p:cNvPr id="11267" name="Rectangle 3"/>
          <p:cNvSpPr>
            <a:spLocks noGrp="1" noChangeArrowheads="1"/>
          </p:cNvSpPr>
          <p:nvPr>
            <p:ph idx="1"/>
          </p:nvPr>
        </p:nvSpPr>
        <p:spPr/>
        <p:txBody>
          <a:bodyPr>
            <a:normAutofit/>
          </a:bodyPr>
          <a:lstStyle/>
          <a:p>
            <a:pPr eaLnBrk="1" fontAlgn="auto" hangingPunct="1">
              <a:spcAft>
                <a:spcPts val="0"/>
              </a:spcAft>
              <a:buFontTx/>
              <a:buNone/>
              <a:defRPr/>
            </a:pPr>
            <a:r>
              <a:rPr lang="en-US" altLang="en-US" sz="3600" dirty="0"/>
              <a:t>   </a:t>
            </a:r>
            <a:r>
              <a:rPr lang="en-US" altLang="en-US" sz="3600" dirty="0">
                <a:latin typeface="Times New Roman" panose="02020603050405020304" pitchFamily="18" charset="0"/>
                <a:cs typeface="Times New Roman" panose="02020603050405020304" pitchFamily="18" charset="0"/>
              </a:rPr>
              <a:t>A sexual demand is made in exchange for employment or an employment benefit, the demand is refused, and the result is an adverse consequence (failure to get a job, poor performance rating, less desirable assignment, etc.)</a:t>
            </a:r>
          </a:p>
          <a:p>
            <a:pPr eaLnBrk="1" fontAlgn="auto" hangingPunct="1">
              <a:spcAft>
                <a:spcPts val="0"/>
              </a:spcAft>
              <a:defRPr/>
            </a:pPr>
            <a:endParaRPr lang="en-US" altLang="en-US" sz="3600" dirty="0">
              <a:latin typeface="Abadi MT Condensed Extra Bold" pitchFamily="34" charset="0"/>
            </a:endParaRPr>
          </a:p>
          <a:p>
            <a:pPr eaLnBrk="1" fontAlgn="auto" hangingPunct="1">
              <a:spcAft>
                <a:spcPts val="0"/>
              </a:spcAft>
              <a:defRPr/>
            </a:pPr>
            <a:endParaRPr lang="en-US" altLang="en-US" sz="3600" dirty="0">
              <a:latin typeface="Abadi MT Condensed Extra Bold" pitchFamily="34" charset="0"/>
            </a:endParaRPr>
          </a:p>
        </p:txBody>
      </p:sp>
    </p:spTree>
    <p:extLst>
      <p:ext uri="{BB962C8B-B14F-4D97-AF65-F5344CB8AC3E}">
        <p14:creationId xmlns:p14="http://schemas.microsoft.com/office/powerpoint/2010/main" val="2917543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0" y="609600"/>
            <a:ext cx="9144000" cy="1143000"/>
          </a:xfrm>
        </p:spPr>
        <p:txBody>
          <a:bodyPr>
            <a:noAutofit/>
          </a:bodyPr>
          <a:lstStyle/>
          <a:p>
            <a:pPr eaLnBrk="1" fontAlgn="auto" hangingPunct="1">
              <a:spcAft>
                <a:spcPts val="0"/>
              </a:spcAft>
              <a:defRPr/>
            </a:pPr>
            <a:r>
              <a:rPr lang="en-US" altLang="en-US" sz="4000" cap="small" dirty="0">
                <a:latin typeface="Times New Roman" panose="02020603050405020304" pitchFamily="18" charset="0"/>
                <a:cs typeface="Times New Roman" panose="02020603050405020304" pitchFamily="18" charset="0"/>
              </a:rPr>
              <a:t>Sexual Harassment </a:t>
            </a:r>
            <a:br>
              <a:rPr lang="en-US" altLang="en-US" sz="4000" cap="small" dirty="0">
                <a:latin typeface="Times New Roman" panose="02020603050405020304" pitchFamily="18" charset="0"/>
                <a:cs typeface="Times New Roman" panose="02020603050405020304" pitchFamily="18" charset="0"/>
              </a:rPr>
            </a:br>
            <a:r>
              <a:rPr lang="en-US" altLang="en-US" sz="4000" cap="small" dirty="0">
                <a:latin typeface="Times New Roman" panose="02020603050405020304" pitchFamily="18" charset="0"/>
                <a:cs typeface="Times New Roman" panose="02020603050405020304" pitchFamily="18" charset="0"/>
              </a:rPr>
              <a:t>Behaviors &amp; Actions</a:t>
            </a:r>
          </a:p>
        </p:txBody>
      </p:sp>
      <p:sp>
        <p:nvSpPr>
          <p:cNvPr id="31747" name="Rectangle 3"/>
          <p:cNvSpPr>
            <a:spLocks noGrp="1" noChangeArrowheads="1"/>
          </p:cNvSpPr>
          <p:nvPr>
            <p:ph idx="1"/>
          </p:nvPr>
        </p:nvSpPr>
        <p:spPr>
          <a:xfrm>
            <a:off x="609600" y="2057399"/>
            <a:ext cx="7924800" cy="4181475"/>
          </a:xfrm>
        </p:spPr>
        <p:txBody>
          <a:bodyPr>
            <a:normAutofit/>
          </a:bodyPr>
          <a:lstStyle/>
          <a:p>
            <a:pPr eaLnBrk="1" fontAlgn="auto" hangingPunct="1">
              <a:spcAft>
                <a:spcPts val="0"/>
              </a:spcAft>
              <a:defRPr/>
            </a:pPr>
            <a:r>
              <a:rPr lang="en-US" altLang="en-US" sz="3000" dirty="0">
                <a:latin typeface="Times New Roman" panose="02020603050405020304" pitchFamily="18" charset="0"/>
                <a:cs typeface="Times New Roman" panose="02020603050405020304" pitchFamily="18" charset="0"/>
              </a:rPr>
              <a:t>Unwanted sexual advances or attention</a:t>
            </a:r>
          </a:p>
          <a:p>
            <a:pPr eaLnBrk="1" fontAlgn="auto" hangingPunct="1">
              <a:spcAft>
                <a:spcPts val="0"/>
              </a:spcAft>
              <a:defRPr/>
            </a:pPr>
            <a:r>
              <a:rPr lang="en-US" altLang="en-US" sz="3000" dirty="0">
                <a:latin typeface="Times New Roman" panose="02020603050405020304" pitchFamily="18" charset="0"/>
                <a:cs typeface="Times New Roman" panose="02020603050405020304" pitchFamily="18" charset="0"/>
              </a:rPr>
              <a:t>Gender-biased, stereotypic comments</a:t>
            </a:r>
          </a:p>
          <a:p>
            <a:pPr eaLnBrk="1" fontAlgn="auto" hangingPunct="1">
              <a:spcAft>
                <a:spcPts val="0"/>
              </a:spcAft>
              <a:defRPr/>
            </a:pPr>
            <a:r>
              <a:rPr lang="en-US" altLang="en-US" sz="3000" dirty="0">
                <a:latin typeface="Times New Roman" panose="02020603050405020304" pitchFamily="18" charset="0"/>
                <a:cs typeface="Times New Roman" panose="02020603050405020304" pitchFamily="18" charset="0"/>
              </a:rPr>
              <a:t>Repeated comments about a person’s anatomy</a:t>
            </a:r>
          </a:p>
          <a:p>
            <a:pPr eaLnBrk="1" fontAlgn="auto" hangingPunct="1">
              <a:spcAft>
                <a:spcPts val="0"/>
              </a:spcAft>
              <a:defRPr/>
            </a:pPr>
            <a:r>
              <a:rPr lang="en-US" altLang="en-US" sz="3000" dirty="0">
                <a:latin typeface="Times New Roman" panose="02020603050405020304" pitchFamily="18" charset="0"/>
                <a:cs typeface="Times New Roman" panose="02020603050405020304" pitchFamily="18" charset="0"/>
              </a:rPr>
              <a:t>Provocative touching, massages</a:t>
            </a:r>
          </a:p>
          <a:p>
            <a:pPr eaLnBrk="1" fontAlgn="auto" hangingPunct="1">
              <a:spcAft>
                <a:spcPts val="0"/>
              </a:spcAft>
              <a:defRPr/>
            </a:pPr>
            <a:r>
              <a:rPr lang="en-US" altLang="en-US" sz="3000" dirty="0">
                <a:latin typeface="Times New Roman" panose="02020603050405020304" pitchFamily="18" charset="0"/>
                <a:cs typeface="Times New Roman" panose="02020603050405020304" pitchFamily="18" charset="0"/>
              </a:rPr>
              <a:t>Sexual innuendo (stories, dirty jokes, banter)</a:t>
            </a:r>
          </a:p>
          <a:p>
            <a:pPr eaLnBrk="1" fontAlgn="auto" hangingPunct="1">
              <a:spcAft>
                <a:spcPts val="0"/>
              </a:spcAft>
              <a:defRPr/>
            </a:pPr>
            <a:r>
              <a:rPr lang="en-US" altLang="en-US" sz="3000" dirty="0">
                <a:latin typeface="Times New Roman" panose="02020603050405020304" pitchFamily="18" charset="0"/>
                <a:cs typeface="Times New Roman" panose="02020603050405020304" pitchFamily="18" charset="0"/>
              </a:rPr>
              <a:t>Leering</a:t>
            </a:r>
          </a:p>
          <a:p>
            <a:pPr eaLnBrk="1" fontAlgn="auto" hangingPunct="1">
              <a:spcAft>
                <a:spcPts val="0"/>
              </a:spcAft>
              <a:defRPr/>
            </a:pPr>
            <a:r>
              <a:rPr lang="en-US" altLang="en-US" sz="3000" dirty="0">
                <a:latin typeface="Times New Roman" panose="02020603050405020304" pitchFamily="18" charset="0"/>
                <a:cs typeface="Times New Roman" panose="02020603050405020304" pitchFamily="18" charset="0"/>
              </a:rPr>
              <a:t>Interfering with or blocking movement</a:t>
            </a:r>
          </a:p>
        </p:txBody>
      </p:sp>
      <p:sp>
        <p:nvSpPr>
          <p:cNvPr id="66564" name="Slide Number Placeholder 1"/>
          <p:cNvSpPr>
            <a:spLocks noGrp="1"/>
          </p:cNvSpPr>
          <p:nvPr>
            <p:ph type="sldNum" sz="quarter" idx="4294967295"/>
          </p:nvPr>
        </p:nvSpPr>
        <p:spPr bwMode="auto">
          <a:xfrm>
            <a:off x="7885113" y="5883275"/>
            <a:ext cx="5651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a:lnSpc>
                <a:spcPct val="100000"/>
              </a:lnSpc>
              <a:spcBef>
                <a:spcPct val="0"/>
              </a:spcBef>
              <a:buFontTx/>
              <a:buNone/>
            </a:pPr>
            <a:fld id="{7E83A091-F3B9-4C43-9599-DFC13FA931F5}" type="slidenum">
              <a:rPr lang="en-US" altLang="en-US" sz="1400" i="0" smtClean="0">
                <a:latin typeface="Arial" panose="020B0604020202020204" pitchFamily="34" charset="0"/>
              </a:rPr>
              <a:pPr>
                <a:lnSpc>
                  <a:spcPct val="100000"/>
                </a:lnSpc>
                <a:spcBef>
                  <a:spcPct val="0"/>
                </a:spcBef>
                <a:buFontTx/>
                <a:buNone/>
              </a:pPr>
              <a:t>15</a:t>
            </a:fld>
            <a:endParaRPr lang="en-US" altLang="en-US" sz="1400" i="0" smtClean="0">
              <a:latin typeface="Arial" panose="020B0604020202020204" pitchFamily="34" charset="0"/>
            </a:endParaRPr>
          </a:p>
        </p:txBody>
      </p:sp>
      <p:sp>
        <p:nvSpPr>
          <p:cNvPr id="4" name="Rectangle 3"/>
          <p:cNvSpPr>
            <a:spLocks noGrp="1" noChangeArrowheads="1"/>
          </p:cNvSpPr>
          <p:nvPr/>
        </p:nvSpPr>
        <p:spPr>
          <a:xfrm>
            <a:off x="4495800" y="6346825"/>
            <a:ext cx="2895600" cy="473075"/>
          </a:xfrm>
          <a:prstGeom prst="rect">
            <a:avLst/>
          </a:prstGeom>
        </p:spPr>
        <p:txBody>
          <a:bodyPr anchor="ctr">
            <a:normAutofit lnSpcReduction="10000"/>
          </a:bodyP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400" dirty="0"/>
              <a:t>www.ers-eap.com </a:t>
            </a:r>
            <a:r>
              <a:rPr lang="en-US" dirty="0"/>
              <a:t>  </a:t>
            </a:r>
          </a:p>
          <a:p>
            <a:pPr>
              <a:defRPr/>
            </a:pPr>
            <a:r>
              <a:rPr lang="en-US" dirty="0"/>
              <a:t>Username:  CMAP   Password: EAP</a:t>
            </a:r>
          </a:p>
        </p:txBody>
      </p:sp>
    </p:spTree>
    <p:extLst>
      <p:ext uri="{BB962C8B-B14F-4D97-AF65-F5344CB8AC3E}">
        <p14:creationId xmlns:p14="http://schemas.microsoft.com/office/powerpoint/2010/main" val="120365801"/>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0" y="609600"/>
            <a:ext cx="9144000" cy="1143000"/>
          </a:xfrm>
        </p:spPr>
        <p:txBody>
          <a:bodyPr>
            <a:noAutofit/>
          </a:bodyPr>
          <a:lstStyle/>
          <a:p>
            <a:pPr eaLnBrk="1" fontAlgn="auto" hangingPunct="1">
              <a:spcAft>
                <a:spcPts val="0"/>
              </a:spcAft>
              <a:defRPr/>
            </a:pPr>
            <a:r>
              <a:rPr lang="en-US" altLang="en-US" sz="4000" cap="small" dirty="0">
                <a:latin typeface="Times New Roman" panose="02020603050405020304" pitchFamily="18" charset="0"/>
                <a:cs typeface="Times New Roman" panose="02020603050405020304" pitchFamily="18" charset="0"/>
              </a:rPr>
              <a:t>Sexual Harassment</a:t>
            </a:r>
            <a:br>
              <a:rPr lang="en-US" altLang="en-US" sz="4000" cap="small" dirty="0">
                <a:latin typeface="Times New Roman" panose="02020603050405020304" pitchFamily="18" charset="0"/>
                <a:cs typeface="Times New Roman" panose="02020603050405020304" pitchFamily="18" charset="0"/>
              </a:rPr>
            </a:br>
            <a:r>
              <a:rPr lang="en-US" altLang="en-US" sz="4000" cap="small" dirty="0">
                <a:latin typeface="Times New Roman" panose="02020603050405020304" pitchFamily="18" charset="0"/>
                <a:cs typeface="Times New Roman" panose="02020603050405020304" pitchFamily="18" charset="0"/>
              </a:rPr>
              <a:t>Behaviors &amp; Actions</a:t>
            </a:r>
          </a:p>
        </p:txBody>
      </p:sp>
      <p:sp>
        <p:nvSpPr>
          <p:cNvPr id="33795" name="Rectangle 3"/>
          <p:cNvSpPr>
            <a:spLocks noGrp="1" noChangeArrowheads="1"/>
          </p:cNvSpPr>
          <p:nvPr>
            <p:ph idx="1"/>
          </p:nvPr>
        </p:nvSpPr>
        <p:spPr>
          <a:xfrm>
            <a:off x="638174" y="1904999"/>
            <a:ext cx="7896225" cy="4391025"/>
          </a:xfrm>
        </p:spPr>
        <p:txBody>
          <a:bodyPr>
            <a:normAutofit/>
          </a:bodyPr>
          <a:lstStyle/>
          <a:p>
            <a:pPr eaLnBrk="1" fontAlgn="auto" hangingPunct="1">
              <a:spcAft>
                <a:spcPts val="0"/>
              </a:spcAft>
              <a:defRPr/>
            </a:pPr>
            <a:r>
              <a:rPr lang="en-US" altLang="en-US" sz="3000" dirty="0">
                <a:latin typeface="Times New Roman" panose="02020603050405020304" pitchFamily="18" charset="0"/>
                <a:cs typeface="Times New Roman" panose="02020603050405020304" pitchFamily="18" charset="0"/>
              </a:rPr>
              <a:t>Sexually-oriented letters, calls, e-mails or faxes</a:t>
            </a:r>
          </a:p>
          <a:p>
            <a:pPr eaLnBrk="1" fontAlgn="auto" hangingPunct="1">
              <a:spcAft>
                <a:spcPts val="0"/>
              </a:spcAft>
              <a:defRPr/>
            </a:pPr>
            <a:r>
              <a:rPr lang="en-US" altLang="en-US" sz="3000" dirty="0">
                <a:latin typeface="Times New Roman" panose="02020603050405020304" pitchFamily="18" charset="0"/>
                <a:cs typeface="Times New Roman" panose="02020603050405020304" pitchFamily="18" charset="0"/>
              </a:rPr>
              <a:t>Asking personal questions about a co-worker’s social or sex life</a:t>
            </a:r>
          </a:p>
          <a:p>
            <a:pPr eaLnBrk="1" fontAlgn="auto" hangingPunct="1">
              <a:spcAft>
                <a:spcPts val="0"/>
              </a:spcAft>
              <a:defRPr/>
            </a:pPr>
            <a:r>
              <a:rPr lang="en-US" altLang="en-US" sz="3000" dirty="0">
                <a:latin typeface="Times New Roman" panose="02020603050405020304" pitchFamily="18" charset="0"/>
                <a:cs typeface="Times New Roman" panose="02020603050405020304" pitchFamily="18" charset="0"/>
              </a:rPr>
              <a:t>Making sexual comments about an individual’s clothing or looks</a:t>
            </a:r>
          </a:p>
          <a:p>
            <a:pPr eaLnBrk="1" fontAlgn="auto" hangingPunct="1">
              <a:spcAft>
                <a:spcPts val="0"/>
              </a:spcAft>
              <a:defRPr/>
            </a:pPr>
            <a:r>
              <a:rPr lang="en-US" altLang="en-US" sz="3000" dirty="0">
                <a:latin typeface="Times New Roman" panose="02020603050405020304" pitchFamily="18" charset="0"/>
                <a:cs typeface="Times New Roman" panose="02020603050405020304" pitchFamily="18" charset="0"/>
              </a:rPr>
              <a:t>Touching a co-worker’s clothing, hair</a:t>
            </a:r>
          </a:p>
          <a:p>
            <a:pPr eaLnBrk="1" fontAlgn="auto" hangingPunct="1">
              <a:spcAft>
                <a:spcPts val="0"/>
              </a:spcAft>
              <a:defRPr/>
            </a:pPr>
            <a:r>
              <a:rPr lang="en-US" altLang="en-US" sz="3000" dirty="0">
                <a:latin typeface="Times New Roman" panose="02020603050405020304" pitchFamily="18" charset="0"/>
                <a:cs typeface="Times New Roman" panose="02020603050405020304" pitchFamily="18" charset="0"/>
              </a:rPr>
              <a:t>Referring to someone with sexually suggestive, degrading </a:t>
            </a:r>
            <a:r>
              <a:rPr lang="en-US" altLang="en-US" sz="3000" dirty="0" smtClean="0">
                <a:latin typeface="Times New Roman" panose="02020603050405020304" pitchFamily="18" charset="0"/>
                <a:cs typeface="Times New Roman" panose="02020603050405020304" pitchFamily="18" charset="0"/>
              </a:rPr>
              <a:t>nicknames</a:t>
            </a:r>
            <a:endParaRPr lang="en-US" altLang="en-US" sz="3000" dirty="0">
              <a:latin typeface="Times New Roman" panose="02020603050405020304" pitchFamily="18" charset="0"/>
              <a:cs typeface="Times New Roman" panose="02020603050405020304" pitchFamily="18" charset="0"/>
            </a:endParaRPr>
          </a:p>
        </p:txBody>
      </p:sp>
      <p:sp>
        <p:nvSpPr>
          <p:cNvPr id="68612" name="Slide Number Placeholder 1"/>
          <p:cNvSpPr>
            <a:spLocks noGrp="1"/>
          </p:cNvSpPr>
          <p:nvPr>
            <p:ph type="sldNum" sz="quarter" idx="4294967295"/>
          </p:nvPr>
        </p:nvSpPr>
        <p:spPr bwMode="auto">
          <a:xfrm>
            <a:off x="7885113" y="5883275"/>
            <a:ext cx="5651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a:lnSpc>
                <a:spcPct val="100000"/>
              </a:lnSpc>
              <a:spcBef>
                <a:spcPct val="0"/>
              </a:spcBef>
              <a:buFontTx/>
              <a:buNone/>
            </a:pPr>
            <a:fld id="{272CF87D-215A-4261-8B65-CFF8D0E17A47}" type="slidenum">
              <a:rPr lang="en-US" altLang="en-US" sz="1400" i="0" smtClean="0">
                <a:latin typeface="Arial" panose="020B0604020202020204" pitchFamily="34" charset="0"/>
              </a:rPr>
              <a:pPr>
                <a:lnSpc>
                  <a:spcPct val="100000"/>
                </a:lnSpc>
                <a:spcBef>
                  <a:spcPct val="0"/>
                </a:spcBef>
                <a:buFontTx/>
                <a:buNone/>
              </a:pPr>
              <a:t>16</a:t>
            </a:fld>
            <a:endParaRPr lang="en-US" altLang="en-US" sz="1400" i="0" smtClean="0">
              <a:latin typeface="Arial" panose="020B0604020202020204" pitchFamily="34" charset="0"/>
            </a:endParaRPr>
          </a:p>
        </p:txBody>
      </p:sp>
      <p:sp>
        <p:nvSpPr>
          <p:cNvPr id="4" name="Rectangle 3"/>
          <p:cNvSpPr>
            <a:spLocks noGrp="1" noChangeArrowheads="1"/>
          </p:cNvSpPr>
          <p:nvPr/>
        </p:nvSpPr>
        <p:spPr>
          <a:xfrm>
            <a:off x="4495800" y="6346825"/>
            <a:ext cx="2895600" cy="473075"/>
          </a:xfrm>
          <a:prstGeom prst="rect">
            <a:avLst/>
          </a:prstGeom>
        </p:spPr>
        <p:txBody>
          <a:bodyPr anchor="ctr">
            <a:normAutofit lnSpcReduction="10000"/>
          </a:bodyP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400" dirty="0"/>
              <a:t>www.ers-eap.com </a:t>
            </a:r>
            <a:r>
              <a:rPr lang="en-US" dirty="0"/>
              <a:t>  </a:t>
            </a:r>
          </a:p>
          <a:p>
            <a:pPr>
              <a:defRPr/>
            </a:pPr>
            <a:r>
              <a:rPr lang="en-US" dirty="0"/>
              <a:t>Username:  CMAP   Password: EAP</a:t>
            </a:r>
          </a:p>
        </p:txBody>
      </p:sp>
    </p:spTree>
    <p:extLst>
      <p:ext uri="{BB962C8B-B14F-4D97-AF65-F5344CB8AC3E}">
        <p14:creationId xmlns:p14="http://schemas.microsoft.com/office/powerpoint/2010/main" val="4085887156"/>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0" y="579437"/>
            <a:ext cx="9144000" cy="1143000"/>
          </a:xfrm>
        </p:spPr>
        <p:txBody>
          <a:bodyPr>
            <a:noAutofit/>
          </a:bodyPr>
          <a:lstStyle/>
          <a:p>
            <a:pPr eaLnBrk="1" fontAlgn="auto" hangingPunct="1">
              <a:spcAft>
                <a:spcPts val="0"/>
              </a:spcAft>
              <a:defRPr/>
            </a:pPr>
            <a:r>
              <a:rPr lang="en-US" altLang="en-US" sz="4000" cap="small" dirty="0">
                <a:latin typeface="Times New Roman" panose="02020603050405020304" pitchFamily="18" charset="0"/>
                <a:cs typeface="Times New Roman" panose="02020603050405020304" pitchFamily="18" charset="0"/>
              </a:rPr>
              <a:t>Sexual Harassment</a:t>
            </a:r>
            <a:br>
              <a:rPr lang="en-US" altLang="en-US" sz="4000" cap="small" dirty="0">
                <a:latin typeface="Times New Roman" panose="02020603050405020304" pitchFamily="18" charset="0"/>
                <a:cs typeface="Times New Roman" panose="02020603050405020304" pitchFamily="18" charset="0"/>
              </a:rPr>
            </a:br>
            <a:r>
              <a:rPr lang="en-US" altLang="en-US" sz="4000" cap="small" dirty="0">
                <a:latin typeface="Times New Roman" panose="02020603050405020304" pitchFamily="18" charset="0"/>
                <a:cs typeface="Times New Roman" panose="02020603050405020304" pitchFamily="18" charset="0"/>
              </a:rPr>
              <a:t>Behaviors &amp; Actions</a:t>
            </a:r>
          </a:p>
        </p:txBody>
      </p:sp>
      <p:sp>
        <p:nvSpPr>
          <p:cNvPr id="35843" name="Rectangle 3"/>
          <p:cNvSpPr>
            <a:spLocks noGrp="1" noChangeArrowheads="1"/>
          </p:cNvSpPr>
          <p:nvPr>
            <p:ph idx="1"/>
          </p:nvPr>
        </p:nvSpPr>
        <p:spPr>
          <a:xfrm>
            <a:off x="457200" y="1806574"/>
            <a:ext cx="8229600" cy="4525963"/>
          </a:xfrm>
        </p:spPr>
        <p:txBody>
          <a:bodyPr>
            <a:normAutofit/>
          </a:bodyPr>
          <a:lstStyle/>
          <a:p>
            <a:pPr eaLnBrk="1" fontAlgn="auto" hangingPunct="1">
              <a:lnSpc>
                <a:spcPct val="150000"/>
              </a:lnSpc>
              <a:spcAft>
                <a:spcPts val="0"/>
              </a:spcAft>
              <a:defRPr/>
            </a:pPr>
            <a:r>
              <a:rPr lang="en-US" altLang="en-US" sz="3000" dirty="0">
                <a:latin typeface="Times New Roman" panose="02020603050405020304" pitchFamily="18" charset="0"/>
                <a:cs typeface="Times New Roman" panose="02020603050405020304" pitchFamily="18" charset="0"/>
              </a:rPr>
              <a:t>Passing around or displaying sexually suggestive or explicit visual materials (pinups, cartoons) or downloading sexual material or pictures on a computer</a:t>
            </a:r>
          </a:p>
          <a:p>
            <a:pPr eaLnBrk="1" fontAlgn="auto" hangingPunct="1">
              <a:lnSpc>
                <a:spcPct val="150000"/>
              </a:lnSpc>
              <a:spcAft>
                <a:spcPts val="0"/>
              </a:spcAft>
              <a:defRPr/>
            </a:pPr>
            <a:r>
              <a:rPr lang="en-US" altLang="en-US" sz="3000" dirty="0">
                <a:latin typeface="Times New Roman" panose="02020603050405020304" pitchFamily="18" charset="0"/>
                <a:cs typeface="Times New Roman" panose="02020603050405020304" pitchFamily="18" charset="0"/>
              </a:rPr>
              <a:t>Using foul or obscene language or gestures</a:t>
            </a:r>
          </a:p>
          <a:p>
            <a:pPr eaLnBrk="1" fontAlgn="auto" hangingPunct="1">
              <a:lnSpc>
                <a:spcPct val="150000"/>
              </a:lnSpc>
              <a:spcAft>
                <a:spcPts val="0"/>
              </a:spcAft>
              <a:defRPr/>
            </a:pPr>
            <a:r>
              <a:rPr lang="en-US" altLang="en-US" sz="3000" dirty="0">
                <a:latin typeface="Times New Roman" panose="02020603050405020304" pitchFamily="18" charset="0"/>
                <a:cs typeface="Times New Roman" panose="02020603050405020304" pitchFamily="18" charset="0"/>
              </a:rPr>
              <a:t>Giving obscene or suggestive gifts</a:t>
            </a:r>
          </a:p>
        </p:txBody>
      </p:sp>
      <p:sp>
        <p:nvSpPr>
          <p:cNvPr id="70660" name="Slide Number Placeholder 1"/>
          <p:cNvSpPr>
            <a:spLocks noGrp="1"/>
          </p:cNvSpPr>
          <p:nvPr>
            <p:ph type="sldNum" sz="quarter" idx="4294967295"/>
          </p:nvPr>
        </p:nvSpPr>
        <p:spPr bwMode="auto">
          <a:xfrm>
            <a:off x="7885113" y="5883275"/>
            <a:ext cx="5651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a:lnSpc>
                <a:spcPct val="100000"/>
              </a:lnSpc>
              <a:spcBef>
                <a:spcPct val="0"/>
              </a:spcBef>
              <a:buFontTx/>
              <a:buNone/>
            </a:pPr>
            <a:fld id="{A1AA3718-2DE9-4210-A765-D14C155B3949}" type="slidenum">
              <a:rPr lang="en-US" altLang="en-US" sz="1400" i="0" smtClean="0">
                <a:latin typeface="Arial" panose="020B0604020202020204" pitchFamily="34" charset="0"/>
              </a:rPr>
              <a:pPr>
                <a:lnSpc>
                  <a:spcPct val="100000"/>
                </a:lnSpc>
                <a:spcBef>
                  <a:spcPct val="0"/>
                </a:spcBef>
                <a:buFontTx/>
                <a:buNone/>
              </a:pPr>
              <a:t>17</a:t>
            </a:fld>
            <a:endParaRPr lang="en-US" altLang="en-US" sz="1400" i="0" smtClean="0">
              <a:latin typeface="Arial" panose="020B0604020202020204" pitchFamily="34" charset="0"/>
            </a:endParaRPr>
          </a:p>
        </p:txBody>
      </p:sp>
      <p:sp>
        <p:nvSpPr>
          <p:cNvPr id="4" name="Rectangle 3"/>
          <p:cNvSpPr>
            <a:spLocks noGrp="1" noChangeArrowheads="1"/>
          </p:cNvSpPr>
          <p:nvPr/>
        </p:nvSpPr>
        <p:spPr>
          <a:xfrm>
            <a:off x="4495800" y="6346825"/>
            <a:ext cx="2895600" cy="473075"/>
          </a:xfrm>
          <a:prstGeom prst="rect">
            <a:avLst/>
          </a:prstGeom>
        </p:spPr>
        <p:txBody>
          <a:bodyPr anchor="ctr">
            <a:normAutofit lnSpcReduction="10000"/>
          </a:bodyP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400" dirty="0"/>
              <a:t>www.ers-eap.com </a:t>
            </a:r>
            <a:r>
              <a:rPr lang="en-US" dirty="0"/>
              <a:t>  </a:t>
            </a:r>
          </a:p>
          <a:p>
            <a:pPr>
              <a:defRPr/>
            </a:pPr>
            <a:r>
              <a:rPr lang="en-US" dirty="0"/>
              <a:t>Username:  CMAP   Password: EAP</a:t>
            </a:r>
          </a:p>
        </p:txBody>
      </p:sp>
    </p:spTree>
    <p:extLst>
      <p:ext uri="{BB962C8B-B14F-4D97-AF65-F5344CB8AC3E}">
        <p14:creationId xmlns:p14="http://schemas.microsoft.com/office/powerpoint/2010/main" val="569655922"/>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0" y="609600"/>
            <a:ext cx="9144000" cy="1143000"/>
          </a:xfrm>
        </p:spPr>
        <p:txBody>
          <a:bodyPr>
            <a:noAutofit/>
          </a:bodyPr>
          <a:lstStyle/>
          <a:p>
            <a:pPr eaLnBrk="1" fontAlgn="auto" hangingPunct="1">
              <a:spcAft>
                <a:spcPts val="0"/>
              </a:spcAft>
              <a:defRPr/>
            </a:pPr>
            <a:r>
              <a:rPr lang="en-US" altLang="en-US" sz="4000" cap="small" dirty="0">
                <a:latin typeface="Times New Roman" panose="02020603050405020304" pitchFamily="18" charset="0"/>
                <a:cs typeface="Times New Roman" panose="02020603050405020304" pitchFamily="18" charset="0"/>
              </a:rPr>
              <a:t>Sexual Harassment</a:t>
            </a:r>
            <a:br>
              <a:rPr lang="en-US" altLang="en-US" sz="4000" cap="small" dirty="0">
                <a:latin typeface="Times New Roman" panose="02020603050405020304" pitchFamily="18" charset="0"/>
                <a:cs typeface="Times New Roman" panose="02020603050405020304" pitchFamily="18" charset="0"/>
              </a:rPr>
            </a:br>
            <a:r>
              <a:rPr lang="en-US" altLang="en-US" sz="4000" cap="small" dirty="0">
                <a:latin typeface="Times New Roman" panose="02020603050405020304" pitchFamily="18" charset="0"/>
                <a:cs typeface="Times New Roman" panose="02020603050405020304" pitchFamily="18" charset="0"/>
              </a:rPr>
              <a:t>Behaviors &amp; Actions</a:t>
            </a:r>
          </a:p>
        </p:txBody>
      </p:sp>
      <p:sp>
        <p:nvSpPr>
          <p:cNvPr id="37891" name="Rectangle 3"/>
          <p:cNvSpPr>
            <a:spLocks noGrp="1" noChangeArrowheads="1"/>
          </p:cNvSpPr>
          <p:nvPr>
            <p:ph idx="1"/>
          </p:nvPr>
        </p:nvSpPr>
        <p:spPr>
          <a:xfrm>
            <a:off x="457200" y="2209800"/>
            <a:ext cx="8229600" cy="3916363"/>
          </a:xfrm>
        </p:spPr>
        <p:txBody>
          <a:bodyPr/>
          <a:lstStyle/>
          <a:p>
            <a:pPr eaLnBrk="1" fontAlgn="auto" hangingPunct="1">
              <a:lnSpc>
                <a:spcPct val="150000"/>
              </a:lnSpc>
              <a:spcAft>
                <a:spcPts val="0"/>
              </a:spcAft>
              <a:defRPr/>
            </a:pPr>
            <a:r>
              <a:rPr lang="en-US" altLang="en-US" sz="3000" dirty="0">
                <a:latin typeface="Times New Roman" panose="02020603050405020304" pitchFamily="18" charset="0"/>
                <a:cs typeface="Times New Roman" panose="02020603050405020304" pitchFamily="18" charset="0"/>
              </a:rPr>
              <a:t>In promoting employees, passing over qualified candidates in favor of a candidate who is sexually involved with the boss</a:t>
            </a:r>
          </a:p>
          <a:p>
            <a:pPr eaLnBrk="1" fontAlgn="auto" hangingPunct="1">
              <a:lnSpc>
                <a:spcPct val="150000"/>
              </a:lnSpc>
              <a:spcAft>
                <a:spcPts val="0"/>
              </a:spcAft>
              <a:defRPr/>
            </a:pPr>
            <a:r>
              <a:rPr lang="en-US" altLang="en-US" sz="3000" dirty="0">
                <a:latin typeface="Times New Roman" panose="02020603050405020304" pitchFamily="18" charset="0"/>
                <a:cs typeface="Times New Roman" panose="02020603050405020304" pitchFamily="18" charset="0"/>
              </a:rPr>
              <a:t>Frequent discussion of sexual acts and exploits</a:t>
            </a:r>
          </a:p>
        </p:txBody>
      </p:sp>
      <p:sp>
        <p:nvSpPr>
          <p:cNvPr id="72708" name="Slide Number Placeholder 1"/>
          <p:cNvSpPr>
            <a:spLocks noGrp="1"/>
          </p:cNvSpPr>
          <p:nvPr>
            <p:ph type="sldNum" sz="quarter" idx="4294967295"/>
          </p:nvPr>
        </p:nvSpPr>
        <p:spPr bwMode="auto">
          <a:xfrm>
            <a:off x="7885113" y="5883275"/>
            <a:ext cx="5651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a:lnSpc>
                <a:spcPct val="100000"/>
              </a:lnSpc>
              <a:spcBef>
                <a:spcPct val="0"/>
              </a:spcBef>
              <a:buFontTx/>
              <a:buNone/>
            </a:pPr>
            <a:fld id="{92D70D5A-D6F5-4D9A-B95A-B2A6884C9619}" type="slidenum">
              <a:rPr lang="en-US" altLang="en-US" sz="1400" i="0" smtClean="0">
                <a:latin typeface="Arial" panose="020B0604020202020204" pitchFamily="34" charset="0"/>
              </a:rPr>
              <a:pPr>
                <a:lnSpc>
                  <a:spcPct val="100000"/>
                </a:lnSpc>
                <a:spcBef>
                  <a:spcPct val="0"/>
                </a:spcBef>
                <a:buFontTx/>
                <a:buNone/>
              </a:pPr>
              <a:t>18</a:t>
            </a:fld>
            <a:endParaRPr lang="en-US" altLang="en-US" sz="1400" i="0" smtClean="0">
              <a:latin typeface="Arial" panose="020B0604020202020204" pitchFamily="34" charset="0"/>
            </a:endParaRPr>
          </a:p>
        </p:txBody>
      </p:sp>
      <p:sp>
        <p:nvSpPr>
          <p:cNvPr id="4" name="Rectangle 3"/>
          <p:cNvSpPr>
            <a:spLocks noGrp="1" noChangeArrowheads="1"/>
          </p:cNvSpPr>
          <p:nvPr/>
        </p:nvSpPr>
        <p:spPr>
          <a:xfrm>
            <a:off x="4495800" y="6346825"/>
            <a:ext cx="2895600" cy="473075"/>
          </a:xfrm>
          <a:prstGeom prst="rect">
            <a:avLst/>
          </a:prstGeom>
        </p:spPr>
        <p:txBody>
          <a:bodyPr anchor="ctr">
            <a:normAutofit lnSpcReduction="10000"/>
          </a:bodyP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400" dirty="0"/>
              <a:t>www.ers-eap.com </a:t>
            </a:r>
            <a:r>
              <a:rPr lang="en-US" dirty="0"/>
              <a:t>  </a:t>
            </a:r>
          </a:p>
          <a:p>
            <a:pPr>
              <a:defRPr/>
            </a:pPr>
            <a:r>
              <a:rPr lang="en-US" dirty="0"/>
              <a:t>Username:  CMAP   Password: EAP</a:t>
            </a:r>
          </a:p>
        </p:txBody>
      </p:sp>
    </p:spTree>
    <p:extLst>
      <p:ext uri="{BB962C8B-B14F-4D97-AF65-F5344CB8AC3E}">
        <p14:creationId xmlns:p14="http://schemas.microsoft.com/office/powerpoint/2010/main" val="2978775436"/>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609600"/>
            <a:ext cx="8305800" cy="1325563"/>
          </a:xfrm>
        </p:spPr>
        <p:txBody>
          <a:bodyPr/>
          <a:lstStyle/>
          <a:p>
            <a:pPr eaLnBrk="1" fontAlgn="auto" hangingPunct="1">
              <a:spcAft>
                <a:spcPts val="0"/>
              </a:spcAft>
              <a:defRPr/>
            </a:pPr>
            <a:r>
              <a:rPr lang="en-US" altLang="en-US" sz="4000" cap="small" dirty="0">
                <a:latin typeface="Times New Roman" panose="02020603050405020304" pitchFamily="18" charset="0"/>
                <a:cs typeface="Times New Roman" panose="02020603050405020304" pitchFamily="18" charset="0"/>
              </a:rPr>
              <a:t>Facts about Sexual Harassment</a:t>
            </a:r>
          </a:p>
        </p:txBody>
      </p:sp>
      <p:sp>
        <p:nvSpPr>
          <p:cNvPr id="44035" name="Rectangle 3"/>
          <p:cNvSpPr>
            <a:spLocks noGrp="1" noChangeArrowheads="1"/>
          </p:cNvSpPr>
          <p:nvPr>
            <p:ph idx="1"/>
          </p:nvPr>
        </p:nvSpPr>
        <p:spPr>
          <a:xfrm>
            <a:off x="457200" y="2095500"/>
            <a:ext cx="8305800" cy="4381500"/>
          </a:xfrm>
        </p:spPr>
        <p:txBody>
          <a:bodyPr>
            <a:normAutofit fontScale="85000" lnSpcReduction="20000"/>
          </a:bodyPr>
          <a:lstStyle/>
          <a:p>
            <a:pPr eaLnBrk="1" fontAlgn="auto" hangingPunct="1">
              <a:spcAft>
                <a:spcPts val="0"/>
              </a:spcAft>
              <a:defRPr/>
            </a:pPr>
            <a:r>
              <a:rPr lang="en-US" altLang="en-US" sz="4400" dirty="0">
                <a:latin typeface="Times New Roman" panose="02020603050405020304" pitchFamily="18" charset="0"/>
                <a:cs typeface="Times New Roman" panose="02020603050405020304" pitchFamily="18" charset="0"/>
              </a:rPr>
              <a:t>Harassment can result in both physical and emotional problems, with about 90% of victims experiencing:</a:t>
            </a:r>
          </a:p>
          <a:p>
            <a:pPr lvl="1" eaLnBrk="1" fontAlgn="auto" hangingPunct="1">
              <a:spcAft>
                <a:spcPts val="0"/>
              </a:spcAft>
              <a:defRPr/>
            </a:pPr>
            <a:r>
              <a:rPr lang="en-US" altLang="en-US" sz="4000" dirty="0">
                <a:latin typeface="Times New Roman" panose="02020603050405020304" pitchFamily="18" charset="0"/>
                <a:cs typeface="Times New Roman" panose="02020603050405020304" pitchFamily="18" charset="0"/>
              </a:rPr>
              <a:t>Anxiety</a:t>
            </a:r>
          </a:p>
          <a:p>
            <a:pPr lvl="1" eaLnBrk="1" fontAlgn="auto" hangingPunct="1">
              <a:spcAft>
                <a:spcPts val="0"/>
              </a:spcAft>
              <a:defRPr/>
            </a:pPr>
            <a:r>
              <a:rPr lang="en-US" altLang="en-US" sz="4000" dirty="0">
                <a:latin typeface="Times New Roman" panose="02020603050405020304" pitchFamily="18" charset="0"/>
                <a:cs typeface="Times New Roman" panose="02020603050405020304" pitchFamily="18" charset="0"/>
              </a:rPr>
              <a:t>Depression</a:t>
            </a:r>
          </a:p>
          <a:p>
            <a:pPr lvl="1" eaLnBrk="1" fontAlgn="auto" hangingPunct="1">
              <a:spcAft>
                <a:spcPts val="0"/>
              </a:spcAft>
              <a:defRPr/>
            </a:pPr>
            <a:r>
              <a:rPr lang="en-US" altLang="en-US" sz="4000" dirty="0">
                <a:latin typeface="Times New Roman" panose="02020603050405020304" pitchFamily="18" charset="0"/>
                <a:cs typeface="Times New Roman" panose="02020603050405020304" pitchFamily="18" charset="0"/>
              </a:rPr>
              <a:t>Headaches</a:t>
            </a:r>
          </a:p>
          <a:p>
            <a:pPr lvl="1" eaLnBrk="1" fontAlgn="auto" hangingPunct="1">
              <a:spcAft>
                <a:spcPts val="0"/>
              </a:spcAft>
              <a:defRPr/>
            </a:pPr>
            <a:r>
              <a:rPr lang="en-US" altLang="en-US" sz="4000" dirty="0">
                <a:latin typeface="Times New Roman" panose="02020603050405020304" pitchFamily="18" charset="0"/>
                <a:cs typeface="Times New Roman" panose="02020603050405020304" pitchFamily="18" charset="0"/>
              </a:rPr>
              <a:t>Problems sleeping</a:t>
            </a:r>
          </a:p>
          <a:p>
            <a:pPr lvl="1" eaLnBrk="1" fontAlgn="auto" hangingPunct="1">
              <a:spcAft>
                <a:spcPts val="0"/>
              </a:spcAft>
              <a:defRPr/>
            </a:pPr>
            <a:r>
              <a:rPr lang="en-US" altLang="en-US" sz="4000" dirty="0">
                <a:latin typeface="Times New Roman" panose="02020603050405020304" pitchFamily="18" charset="0"/>
                <a:cs typeface="Times New Roman" panose="02020603050405020304" pitchFamily="18" charset="0"/>
              </a:rPr>
              <a:t>Weight changes or nausea</a:t>
            </a:r>
          </a:p>
        </p:txBody>
      </p:sp>
      <p:sp>
        <p:nvSpPr>
          <p:cNvPr id="76804" name="Slide Number Placeholder 1"/>
          <p:cNvSpPr>
            <a:spLocks noGrp="1"/>
          </p:cNvSpPr>
          <p:nvPr>
            <p:ph type="sldNum" sz="quarter" idx="4294967295"/>
          </p:nvPr>
        </p:nvSpPr>
        <p:spPr bwMode="auto">
          <a:xfrm>
            <a:off x="7885113" y="5883275"/>
            <a:ext cx="5651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a:lnSpc>
                <a:spcPct val="100000"/>
              </a:lnSpc>
              <a:spcBef>
                <a:spcPct val="0"/>
              </a:spcBef>
              <a:buFontTx/>
              <a:buNone/>
            </a:pPr>
            <a:fld id="{3203A621-CCA9-4482-B0B0-13E09B7D743B}" type="slidenum">
              <a:rPr lang="en-US" altLang="en-US" sz="1400" i="0" smtClean="0">
                <a:latin typeface="Arial" panose="020B0604020202020204" pitchFamily="34" charset="0"/>
              </a:rPr>
              <a:pPr>
                <a:lnSpc>
                  <a:spcPct val="100000"/>
                </a:lnSpc>
                <a:spcBef>
                  <a:spcPct val="0"/>
                </a:spcBef>
                <a:buFontTx/>
                <a:buNone/>
              </a:pPr>
              <a:t>19</a:t>
            </a:fld>
            <a:endParaRPr lang="en-US" altLang="en-US" sz="1400" i="0" smtClean="0">
              <a:latin typeface="Arial" panose="020B0604020202020204" pitchFamily="34" charset="0"/>
            </a:endParaRPr>
          </a:p>
        </p:txBody>
      </p:sp>
    </p:spTree>
    <p:extLst>
      <p:ext uri="{BB962C8B-B14F-4D97-AF65-F5344CB8AC3E}">
        <p14:creationId xmlns:p14="http://schemas.microsoft.com/office/powerpoint/2010/main" val="2842246971"/>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fontAlgn="auto" hangingPunct="1">
              <a:spcAft>
                <a:spcPts val="0"/>
              </a:spcAft>
              <a:defRPr/>
            </a:pPr>
            <a:r>
              <a:rPr lang="en-US" altLang="en-US" sz="4400" cap="small" dirty="0">
                <a:latin typeface="Times New Roman" panose="02020603050405020304" pitchFamily="18" charset="0"/>
                <a:cs typeface="Times New Roman" panose="02020603050405020304" pitchFamily="18" charset="0"/>
              </a:rPr>
              <a:t>Goals</a:t>
            </a:r>
          </a:p>
        </p:txBody>
      </p:sp>
      <p:sp>
        <p:nvSpPr>
          <p:cNvPr id="18435" name="Rectangle 3"/>
          <p:cNvSpPr>
            <a:spLocks noGrp="1" noChangeArrowheads="1"/>
          </p:cNvSpPr>
          <p:nvPr>
            <p:ph idx="1"/>
          </p:nvPr>
        </p:nvSpPr>
        <p:spPr>
          <a:xfrm>
            <a:off x="457200" y="1752600"/>
            <a:ext cx="8229600" cy="4497388"/>
          </a:xfrm>
        </p:spPr>
        <p:txBody>
          <a:bodyPr>
            <a:noAutofit/>
          </a:bodyPr>
          <a:lstStyle/>
          <a:p>
            <a:pPr eaLnBrk="1" fontAlgn="auto" hangingPunct="1">
              <a:spcAft>
                <a:spcPts val="0"/>
              </a:spcAft>
              <a:defRPr/>
            </a:pPr>
            <a:r>
              <a:rPr lang="en-US" altLang="en-US" sz="3600" dirty="0">
                <a:latin typeface="Times New Roman" panose="02020603050405020304" pitchFamily="18" charset="0"/>
                <a:cs typeface="Times New Roman" panose="02020603050405020304" pitchFamily="18" charset="0"/>
              </a:rPr>
              <a:t>Review </a:t>
            </a:r>
            <a:r>
              <a:rPr lang="en-US" altLang="en-US" sz="3600" dirty="0" smtClean="0">
                <a:latin typeface="Times New Roman" panose="02020603050405020304" pitchFamily="18" charset="0"/>
                <a:cs typeface="Times New Roman" panose="02020603050405020304" pitchFamily="18" charset="0"/>
              </a:rPr>
              <a:t> International Alliance of Theatrical Stage Employees Local 2 of Chicago Sexual </a:t>
            </a:r>
            <a:r>
              <a:rPr lang="en-US" altLang="en-US" sz="3600" dirty="0">
                <a:latin typeface="Times New Roman" panose="02020603050405020304" pitchFamily="18" charset="0"/>
                <a:cs typeface="Times New Roman" panose="02020603050405020304" pitchFamily="18" charset="0"/>
              </a:rPr>
              <a:t>Harassment Policy</a:t>
            </a:r>
          </a:p>
          <a:p>
            <a:pPr eaLnBrk="1" fontAlgn="auto" hangingPunct="1">
              <a:spcAft>
                <a:spcPts val="0"/>
              </a:spcAft>
              <a:defRPr/>
            </a:pPr>
            <a:r>
              <a:rPr lang="en-US" altLang="en-US" sz="3600" dirty="0">
                <a:latin typeface="Times New Roman" panose="02020603050405020304" pitchFamily="18" charset="0"/>
                <a:cs typeface="Times New Roman" panose="02020603050405020304" pitchFamily="18" charset="0"/>
              </a:rPr>
              <a:t>Define sexual harassment</a:t>
            </a:r>
          </a:p>
          <a:p>
            <a:pPr eaLnBrk="1" fontAlgn="auto" hangingPunct="1">
              <a:spcAft>
                <a:spcPts val="0"/>
              </a:spcAft>
              <a:defRPr/>
            </a:pPr>
            <a:r>
              <a:rPr lang="en-US" altLang="en-US" sz="3600" dirty="0">
                <a:latin typeface="Times New Roman" panose="02020603050405020304" pitchFamily="18" charset="0"/>
                <a:cs typeface="Times New Roman" panose="02020603050405020304" pitchFamily="18" charset="0"/>
              </a:rPr>
              <a:t>Discuss its impact upon the workplace</a:t>
            </a:r>
          </a:p>
          <a:p>
            <a:pPr eaLnBrk="1" fontAlgn="auto" hangingPunct="1">
              <a:spcAft>
                <a:spcPts val="0"/>
              </a:spcAft>
              <a:defRPr/>
            </a:pPr>
            <a:r>
              <a:rPr lang="en-US" altLang="en-US" sz="3600" dirty="0">
                <a:latin typeface="Times New Roman" panose="02020603050405020304" pitchFamily="18" charset="0"/>
                <a:cs typeface="Times New Roman" panose="02020603050405020304" pitchFamily="18" charset="0"/>
              </a:rPr>
              <a:t>Review ways to address sexual harassment</a:t>
            </a:r>
          </a:p>
        </p:txBody>
      </p:sp>
      <p:sp>
        <p:nvSpPr>
          <p:cNvPr id="7172" name="Slide Number Placeholder 1"/>
          <p:cNvSpPr>
            <a:spLocks noGrp="1"/>
          </p:cNvSpPr>
          <p:nvPr>
            <p:ph type="sldNum" sz="quarter" idx="4294967295"/>
          </p:nvPr>
        </p:nvSpPr>
        <p:spPr bwMode="auto">
          <a:xfrm>
            <a:off x="7885113" y="5883275"/>
            <a:ext cx="5651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a:lnSpc>
                <a:spcPct val="100000"/>
              </a:lnSpc>
              <a:spcBef>
                <a:spcPct val="0"/>
              </a:spcBef>
              <a:buFontTx/>
              <a:buNone/>
            </a:pPr>
            <a:fld id="{65DDBB14-4850-429B-8273-2C7D5545B438}" type="slidenum">
              <a:rPr lang="en-US" altLang="en-US" sz="1400" i="0" smtClean="0">
                <a:latin typeface="Arial" panose="020B0604020202020204" pitchFamily="34" charset="0"/>
              </a:rPr>
              <a:pPr>
                <a:lnSpc>
                  <a:spcPct val="100000"/>
                </a:lnSpc>
                <a:spcBef>
                  <a:spcPct val="0"/>
                </a:spcBef>
                <a:buFontTx/>
                <a:buNone/>
              </a:pPr>
              <a:t>2</a:t>
            </a:fld>
            <a:endParaRPr lang="en-US" altLang="en-US" sz="1400" i="0" smtClean="0">
              <a:latin typeface="Arial" panose="020B0604020202020204" pitchFamily="34" charset="0"/>
            </a:endParaRPr>
          </a:p>
        </p:txBody>
      </p:sp>
    </p:spTree>
    <p:extLst>
      <p:ext uri="{BB962C8B-B14F-4D97-AF65-F5344CB8AC3E}">
        <p14:creationId xmlns:p14="http://schemas.microsoft.com/office/powerpoint/2010/main" val="981606360"/>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0"/>
            <a:ext cx="8229600" cy="1143000"/>
          </a:xfrm>
        </p:spPr>
        <p:txBody>
          <a:bodyPr/>
          <a:lstStyle/>
          <a:p>
            <a:pPr eaLnBrk="1" fontAlgn="auto" hangingPunct="1">
              <a:spcAft>
                <a:spcPts val="0"/>
              </a:spcAft>
              <a:defRPr/>
            </a:pPr>
            <a:r>
              <a:rPr lang="en-US" altLang="en-US" dirty="0"/>
              <a:t> </a:t>
            </a:r>
          </a:p>
        </p:txBody>
      </p:sp>
      <p:sp>
        <p:nvSpPr>
          <p:cNvPr id="7" name="Rectangle 3"/>
          <p:cNvSpPr txBox="1">
            <a:spLocks noChangeArrowheads="1"/>
          </p:cNvSpPr>
          <p:nvPr/>
        </p:nvSpPr>
        <p:spPr bwMode="auto">
          <a:xfrm>
            <a:off x="152400" y="1447800"/>
            <a:ext cx="87630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eaLnBrk="1" hangingPunct="1">
              <a:lnSpc>
                <a:spcPct val="90000"/>
              </a:lnSpc>
              <a:spcBef>
                <a:spcPct val="20000"/>
              </a:spcBef>
              <a:buFontTx/>
              <a:buChar char="•"/>
            </a:pPr>
            <a:r>
              <a:rPr lang="en-US" altLang="en-US" sz="3400" i="0" dirty="0">
                <a:latin typeface="Times New Roman" panose="02020603050405020304" pitchFamily="18" charset="0"/>
                <a:cs typeface="Times New Roman" panose="02020603050405020304" pitchFamily="18" charset="0"/>
              </a:rPr>
              <a:t>Harassment can have dire consequences for the victim and their family.  </a:t>
            </a:r>
          </a:p>
          <a:p>
            <a:pPr eaLnBrk="1" hangingPunct="1">
              <a:lnSpc>
                <a:spcPct val="90000"/>
              </a:lnSpc>
              <a:spcBef>
                <a:spcPct val="20000"/>
              </a:spcBef>
              <a:buFontTx/>
              <a:buChar char="•"/>
            </a:pPr>
            <a:endParaRPr lang="en-US" altLang="en-US" sz="1200" i="0" dirty="0">
              <a:latin typeface="Times New Roman" panose="02020603050405020304" pitchFamily="18" charset="0"/>
              <a:cs typeface="Times New Roman" panose="02020603050405020304" pitchFamily="18" charset="0"/>
            </a:endParaRPr>
          </a:p>
          <a:p>
            <a:pPr eaLnBrk="1" hangingPunct="1">
              <a:lnSpc>
                <a:spcPct val="90000"/>
              </a:lnSpc>
              <a:spcBef>
                <a:spcPct val="20000"/>
              </a:spcBef>
              <a:buFontTx/>
              <a:buChar char="•"/>
            </a:pPr>
            <a:r>
              <a:rPr lang="en-US" altLang="en-US" sz="3400" i="0" dirty="0">
                <a:latin typeface="Times New Roman" panose="02020603050405020304" pitchFamily="18" charset="0"/>
                <a:cs typeface="Times New Roman" panose="02020603050405020304" pitchFamily="18" charset="0"/>
              </a:rPr>
              <a:t>It is important for victims to confront the harassment promptly and enlist the help of the union in resisting these destructive efforts.</a:t>
            </a:r>
          </a:p>
          <a:p>
            <a:pPr eaLnBrk="1" hangingPunct="1">
              <a:lnSpc>
                <a:spcPct val="90000"/>
              </a:lnSpc>
              <a:spcBef>
                <a:spcPct val="20000"/>
              </a:spcBef>
              <a:buFontTx/>
              <a:buChar char="•"/>
            </a:pPr>
            <a:endParaRPr lang="en-US" altLang="en-US" sz="1000" i="0" dirty="0">
              <a:latin typeface="Times New Roman" panose="02020603050405020304" pitchFamily="18" charset="0"/>
              <a:cs typeface="Times New Roman" panose="02020603050405020304" pitchFamily="18" charset="0"/>
            </a:endParaRPr>
          </a:p>
          <a:p>
            <a:pPr eaLnBrk="1" hangingPunct="1">
              <a:lnSpc>
                <a:spcPct val="90000"/>
              </a:lnSpc>
              <a:spcBef>
                <a:spcPct val="20000"/>
              </a:spcBef>
              <a:buFontTx/>
              <a:buChar char="•"/>
            </a:pPr>
            <a:r>
              <a:rPr lang="en-US" altLang="en-US" sz="3400" i="0" dirty="0">
                <a:latin typeface="Times New Roman" panose="02020603050405020304" pitchFamily="18" charset="0"/>
                <a:cs typeface="Times New Roman" panose="02020603050405020304" pitchFamily="18" charset="0"/>
              </a:rPr>
              <a:t>The law prohibits employers from retaliating against victims of sexual harassment, indignities are all too often the following indignities are inflicted on victims.</a:t>
            </a:r>
          </a:p>
        </p:txBody>
      </p:sp>
      <p:sp>
        <p:nvSpPr>
          <p:cNvPr id="6" name="Rectangle 3"/>
          <p:cNvSpPr txBox="1">
            <a:spLocks noChangeArrowheads="1"/>
          </p:cNvSpPr>
          <p:nvPr/>
        </p:nvSpPr>
        <p:spPr bwMode="auto">
          <a:xfrm>
            <a:off x="19050" y="566737"/>
            <a:ext cx="90678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lgn="ctr" eaLnBrk="1" hangingPunct="1">
              <a:buFontTx/>
              <a:buNone/>
              <a:defRPr/>
            </a:pPr>
            <a:r>
              <a:rPr lang="en-US" altLang="en-US" sz="4000" i="0" kern="0" cap="small" dirty="0">
                <a:latin typeface="Times New Roman" panose="02020603050405020304" pitchFamily="18" charset="0"/>
                <a:cs typeface="Times New Roman" panose="02020603050405020304" pitchFamily="18" charset="0"/>
              </a:rPr>
              <a:t>Unfair Impact of Sexual Harassment</a:t>
            </a:r>
          </a:p>
        </p:txBody>
      </p:sp>
    </p:spTree>
    <p:extLst>
      <p:ext uri="{BB962C8B-B14F-4D97-AF65-F5344CB8AC3E}">
        <p14:creationId xmlns:p14="http://schemas.microsoft.com/office/powerpoint/2010/main" val="18390298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0"/>
            <a:ext cx="8229600" cy="1143000"/>
          </a:xfrm>
        </p:spPr>
        <p:txBody>
          <a:bodyPr/>
          <a:lstStyle/>
          <a:p>
            <a:pPr eaLnBrk="1" fontAlgn="auto" hangingPunct="1">
              <a:spcAft>
                <a:spcPts val="0"/>
              </a:spcAft>
              <a:defRPr/>
            </a:pPr>
            <a:r>
              <a:rPr lang="en-US" altLang="en-US" dirty="0"/>
              <a:t> </a:t>
            </a:r>
          </a:p>
        </p:txBody>
      </p:sp>
      <p:sp>
        <p:nvSpPr>
          <p:cNvPr id="7" name="Rectangle 3"/>
          <p:cNvSpPr txBox="1">
            <a:spLocks noChangeArrowheads="1"/>
          </p:cNvSpPr>
          <p:nvPr/>
        </p:nvSpPr>
        <p:spPr bwMode="auto">
          <a:xfrm>
            <a:off x="152400" y="1524000"/>
            <a:ext cx="87630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defRPr/>
            </a:pPr>
            <a:r>
              <a:rPr lang="en-US" altLang="en-US" sz="3400" i="0" kern="0" dirty="0">
                <a:latin typeface="Times New Roman" panose="02020603050405020304" pitchFamily="18" charset="0"/>
                <a:cs typeface="Times New Roman" panose="02020603050405020304" pitchFamily="18" charset="0"/>
              </a:rPr>
              <a:t>LOSS OF WAGES AND BENEFITS</a:t>
            </a:r>
          </a:p>
          <a:p>
            <a:pPr lvl="1" eaLnBrk="1" hangingPunct="1">
              <a:defRPr/>
            </a:pPr>
            <a:r>
              <a:rPr lang="en-US" altLang="en-US" i="0" kern="0" dirty="0">
                <a:latin typeface="Times New Roman" panose="02020603050405020304" pitchFamily="18" charset="0"/>
                <a:cs typeface="Times New Roman" panose="02020603050405020304" pitchFamily="18" charset="0"/>
              </a:rPr>
              <a:t>When a victim objects to offensive behavior or resists sexual advances, she may be demoted, denied a promotion or given a poor performance evaluation</a:t>
            </a:r>
            <a:r>
              <a:rPr lang="en-US" altLang="en-US" sz="3600" i="0" kern="0" dirty="0">
                <a:latin typeface="Times New Roman" panose="02020603050405020304" pitchFamily="18" charset="0"/>
                <a:cs typeface="Times New Roman" panose="02020603050405020304" pitchFamily="18" charset="0"/>
              </a:rPr>
              <a:t>.</a:t>
            </a:r>
          </a:p>
          <a:p>
            <a:pPr eaLnBrk="1" hangingPunct="1">
              <a:defRPr/>
            </a:pPr>
            <a:r>
              <a:rPr lang="en-US" altLang="en-US" sz="3400" i="0" dirty="0">
                <a:latin typeface="Times New Roman" panose="02020603050405020304" pitchFamily="18" charset="0"/>
                <a:cs typeface="Times New Roman" panose="02020603050405020304" pitchFamily="18" charset="0"/>
              </a:rPr>
              <a:t>FORCED REASSIGNMENT</a:t>
            </a:r>
          </a:p>
          <a:p>
            <a:pPr lvl="1" eaLnBrk="1" hangingPunct="1">
              <a:defRPr/>
            </a:pPr>
            <a:r>
              <a:rPr lang="en-US" altLang="en-US" sz="3000" i="0" dirty="0">
                <a:latin typeface="Times New Roman" panose="02020603050405020304" pitchFamily="18" charset="0"/>
                <a:cs typeface="Times New Roman" panose="02020603050405020304" pitchFamily="18" charset="0"/>
              </a:rPr>
              <a:t>The employer may respond to a complaint of sexual harassment by transferring the victim to a different job or shift - in effect, punishing the victim.</a:t>
            </a:r>
          </a:p>
          <a:p>
            <a:pPr lvl="1" eaLnBrk="1" hangingPunct="1">
              <a:defRPr/>
            </a:pPr>
            <a:endParaRPr lang="en-US" altLang="en-US" sz="3600" i="0" kern="0" dirty="0">
              <a:solidFill>
                <a:srgbClr val="FFFFFF"/>
              </a:solidFill>
              <a:latin typeface="Times New Roman" panose="02020603050405020304" pitchFamily="18" charset="0"/>
              <a:cs typeface="Times New Roman" panose="02020603050405020304" pitchFamily="18" charset="0"/>
            </a:endParaRPr>
          </a:p>
        </p:txBody>
      </p:sp>
      <p:sp>
        <p:nvSpPr>
          <p:cNvPr id="6" name="Rectangle 3"/>
          <p:cNvSpPr txBox="1">
            <a:spLocks noChangeArrowheads="1"/>
          </p:cNvSpPr>
          <p:nvPr/>
        </p:nvSpPr>
        <p:spPr bwMode="auto">
          <a:xfrm>
            <a:off x="0" y="542925"/>
            <a:ext cx="91440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lgn="ctr" eaLnBrk="1" hangingPunct="1">
              <a:buFontTx/>
              <a:buNone/>
              <a:defRPr/>
            </a:pPr>
            <a:r>
              <a:rPr lang="en-US" altLang="en-US" sz="4000" i="0" kern="0" cap="small" dirty="0">
                <a:latin typeface="Times New Roman" panose="02020603050405020304" pitchFamily="18" charset="0"/>
                <a:cs typeface="Times New Roman" panose="02020603050405020304" pitchFamily="18" charset="0"/>
              </a:rPr>
              <a:t>Unfair Impact of Sexual Harassment</a:t>
            </a:r>
          </a:p>
        </p:txBody>
      </p:sp>
    </p:spTree>
    <p:extLst>
      <p:ext uri="{BB962C8B-B14F-4D97-AF65-F5344CB8AC3E}">
        <p14:creationId xmlns:p14="http://schemas.microsoft.com/office/powerpoint/2010/main" val="25869947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0"/>
            <a:ext cx="8229600" cy="1143000"/>
          </a:xfrm>
        </p:spPr>
        <p:txBody>
          <a:bodyPr/>
          <a:lstStyle/>
          <a:p>
            <a:pPr eaLnBrk="1" fontAlgn="auto" hangingPunct="1">
              <a:spcAft>
                <a:spcPts val="0"/>
              </a:spcAft>
              <a:defRPr/>
            </a:pPr>
            <a:r>
              <a:rPr lang="en-US" altLang="en-US" dirty="0"/>
              <a:t> </a:t>
            </a:r>
          </a:p>
        </p:txBody>
      </p:sp>
      <p:sp>
        <p:nvSpPr>
          <p:cNvPr id="7" name="Rectangle 3"/>
          <p:cNvSpPr txBox="1">
            <a:spLocks noChangeArrowheads="1"/>
          </p:cNvSpPr>
          <p:nvPr/>
        </p:nvSpPr>
        <p:spPr bwMode="auto">
          <a:xfrm>
            <a:off x="152400" y="1524000"/>
            <a:ext cx="87630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defRPr/>
            </a:pPr>
            <a:r>
              <a:rPr lang="en-US" altLang="en-US" sz="3400" i="0" dirty="0">
                <a:latin typeface="Times New Roman" panose="02020603050405020304" pitchFamily="18" charset="0"/>
                <a:cs typeface="Times New Roman" panose="02020603050405020304" pitchFamily="18" charset="0"/>
              </a:rPr>
              <a:t>QUITTING</a:t>
            </a:r>
          </a:p>
          <a:p>
            <a:pPr lvl="1" eaLnBrk="1" hangingPunct="1">
              <a:defRPr/>
            </a:pPr>
            <a:r>
              <a:rPr lang="en-US" altLang="en-US" i="0" dirty="0">
                <a:latin typeface="Times New Roman" panose="02020603050405020304" pitchFamily="18" charset="0"/>
                <a:cs typeface="Times New Roman" panose="02020603050405020304" pitchFamily="18" charset="0"/>
              </a:rPr>
              <a:t>Sexual harassment can become so severe and pervasive that the victim quits her job.  She has been forced to leave, which is the same as illegal firing. </a:t>
            </a:r>
          </a:p>
          <a:p>
            <a:pPr eaLnBrk="1" hangingPunct="1">
              <a:defRPr/>
            </a:pPr>
            <a:r>
              <a:rPr lang="en-US" altLang="en-US" sz="3400" dirty="0">
                <a:latin typeface="Times New Roman" panose="02020603050405020304" pitchFamily="18" charset="0"/>
                <a:cs typeface="Times New Roman" panose="02020603050405020304" pitchFamily="18" charset="0"/>
              </a:rPr>
              <a:t>FIRING</a:t>
            </a:r>
          </a:p>
          <a:p>
            <a:pPr lvl="1" eaLnBrk="1" hangingPunct="1">
              <a:defRPr/>
            </a:pPr>
            <a:r>
              <a:rPr lang="en-US" altLang="en-US" i="0" dirty="0">
                <a:latin typeface="Times New Roman" panose="02020603050405020304" pitchFamily="18" charset="0"/>
                <a:cs typeface="Times New Roman" panose="02020603050405020304" pitchFamily="18" charset="0"/>
              </a:rPr>
              <a:t>Sexual harassment may cause such distress to the victim that she is fired for failing to meet the productivity demanded of her position. </a:t>
            </a:r>
          </a:p>
          <a:p>
            <a:pPr lvl="1" eaLnBrk="1" hangingPunct="1">
              <a:defRPr/>
            </a:pPr>
            <a:endParaRPr lang="en-US" altLang="en-US" sz="3600" i="0" kern="0" dirty="0">
              <a:solidFill>
                <a:srgbClr val="FFFFFF"/>
              </a:solidFill>
              <a:latin typeface="Times New Roman" panose="02020603050405020304" pitchFamily="18" charset="0"/>
              <a:cs typeface="Times New Roman" panose="02020603050405020304" pitchFamily="18" charset="0"/>
            </a:endParaRPr>
          </a:p>
        </p:txBody>
      </p:sp>
      <p:sp>
        <p:nvSpPr>
          <p:cNvPr id="5" name="Rectangle 3"/>
          <p:cNvSpPr txBox="1">
            <a:spLocks noChangeArrowheads="1"/>
          </p:cNvSpPr>
          <p:nvPr/>
        </p:nvSpPr>
        <p:spPr bwMode="auto">
          <a:xfrm>
            <a:off x="0" y="533400"/>
            <a:ext cx="91440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lgn="ctr" eaLnBrk="1" hangingPunct="1">
              <a:buFontTx/>
              <a:buNone/>
              <a:defRPr/>
            </a:pPr>
            <a:r>
              <a:rPr lang="en-US" altLang="en-US" sz="4000" i="0" kern="0" cap="small" dirty="0">
                <a:latin typeface="Times New Roman" panose="02020603050405020304" pitchFamily="18" charset="0"/>
                <a:cs typeface="Times New Roman" panose="02020603050405020304" pitchFamily="18" charset="0"/>
              </a:rPr>
              <a:t>Unfair Impact of Sexual Harassment</a:t>
            </a:r>
          </a:p>
        </p:txBody>
      </p:sp>
    </p:spTree>
    <p:extLst>
      <p:ext uri="{BB962C8B-B14F-4D97-AF65-F5344CB8AC3E}">
        <p14:creationId xmlns:p14="http://schemas.microsoft.com/office/powerpoint/2010/main" val="35725851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0"/>
            <a:ext cx="8229600" cy="1143000"/>
          </a:xfrm>
        </p:spPr>
        <p:txBody>
          <a:bodyPr/>
          <a:lstStyle/>
          <a:p>
            <a:pPr eaLnBrk="1" fontAlgn="auto" hangingPunct="1">
              <a:spcAft>
                <a:spcPts val="0"/>
              </a:spcAft>
              <a:defRPr/>
            </a:pPr>
            <a:r>
              <a:rPr lang="en-US" altLang="en-US" dirty="0"/>
              <a:t> </a:t>
            </a:r>
          </a:p>
        </p:txBody>
      </p:sp>
      <p:sp>
        <p:nvSpPr>
          <p:cNvPr id="84995" name="Rectangle 3"/>
          <p:cNvSpPr txBox="1">
            <a:spLocks noChangeArrowheads="1"/>
          </p:cNvSpPr>
          <p:nvPr/>
        </p:nvSpPr>
        <p:spPr bwMode="auto">
          <a:xfrm>
            <a:off x="152400" y="1524000"/>
            <a:ext cx="87630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eaLnBrk="1" hangingPunct="1">
              <a:lnSpc>
                <a:spcPct val="100000"/>
              </a:lnSpc>
              <a:spcBef>
                <a:spcPct val="20000"/>
              </a:spcBef>
              <a:buFontTx/>
              <a:buChar char="•"/>
            </a:pPr>
            <a:r>
              <a:rPr lang="en-US" altLang="en-US" sz="3400" i="0" dirty="0">
                <a:latin typeface="Times New Roman" panose="02020603050405020304" pitchFamily="18" charset="0"/>
                <a:cs typeface="Times New Roman" panose="02020603050405020304" pitchFamily="18" charset="0"/>
              </a:rPr>
              <a:t>RETALIATION</a:t>
            </a:r>
          </a:p>
          <a:p>
            <a:pPr lvl="1" eaLnBrk="1" hangingPunct="1">
              <a:lnSpc>
                <a:spcPct val="100000"/>
              </a:lnSpc>
              <a:spcBef>
                <a:spcPct val="20000"/>
              </a:spcBef>
              <a:buFontTx/>
              <a:buChar char="–"/>
            </a:pPr>
            <a:r>
              <a:rPr lang="en-US" altLang="en-US" sz="2800" i="0" dirty="0">
                <a:latin typeface="Times New Roman" panose="02020603050405020304" pitchFamily="18" charset="0"/>
                <a:cs typeface="Times New Roman" panose="02020603050405020304" pitchFamily="18" charset="0"/>
              </a:rPr>
              <a:t>Loss of promotion, less desirable assignments, loss of job.</a:t>
            </a:r>
          </a:p>
          <a:p>
            <a:pPr lvl="1" eaLnBrk="1" hangingPunct="1">
              <a:lnSpc>
                <a:spcPct val="100000"/>
              </a:lnSpc>
              <a:spcBef>
                <a:spcPct val="20000"/>
              </a:spcBef>
              <a:buFontTx/>
              <a:buChar char="–"/>
            </a:pPr>
            <a:r>
              <a:rPr lang="en-US" altLang="en-US" sz="2800" i="0" dirty="0">
                <a:latin typeface="Times New Roman" panose="02020603050405020304" pitchFamily="18" charset="0"/>
                <a:cs typeface="Times New Roman" panose="02020603050405020304" pitchFamily="18" charset="0"/>
              </a:rPr>
              <a:t>Being labeled a troublemaker; being ridiculed; being told, “You asked for it.”</a:t>
            </a:r>
          </a:p>
          <a:p>
            <a:pPr lvl="1" eaLnBrk="1" hangingPunct="1">
              <a:lnSpc>
                <a:spcPct val="100000"/>
              </a:lnSpc>
              <a:spcBef>
                <a:spcPct val="20000"/>
              </a:spcBef>
              <a:buFontTx/>
              <a:buChar char="–"/>
            </a:pPr>
            <a:r>
              <a:rPr lang="en-US" altLang="en-US" sz="2800" i="0" dirty="0">
                <a:latin typeface="Times New Roman" panose="02020603050405020304" pitchFamily="18" charset="0"/>
                <a:cs typeface="Times New Roman" panose="02020603050405020304" pitchFamily="18" charset="0"/>
              </a:rPr>
              <a:t>Being </a:t>
            </a:r>
            <a:r>
              <a:rPr lang="en-US" altLang="en-US" sz="2800" i="0" dirty="0" smtClean="0">
                <a:latin typeface="Times New Roman" panose="02020603050405020304" pitchFamily="18" charset="0"/>
                <a:cs typeface="Times New Roman" panose="02020603050405020304" pitchFamily="18" charset="0"/>
              </a:rPr>
              <a:t>ignored</a:t>
            </a:r>
            <a:endParaRPr lang="en-US" altLang="en-US" sz="2800" i="0" dirty="0">
              <a:latin typeface="Times New Roman" panose="02020603050405020304" pitchFamily="18" charset="0"/>
              <a:cs typeface="Times New Roman" panose="02020603050405020304" pitchFamily="18" charset="0"/>
            </a:endParaRPr>
          </a:p>
        </p:txBody>
      </p:sp>
      <p:sp>
        <p:nvSpPr>
          <p:cNvPr id="5" name="Rectangle 3"/>
          <p:cNvSpPr txBox="1">
            <a:spLocks noChangeArrowheads="1"/>
          </p:cNvSpPr>
          <p:nvPr/>
        </p:nvSpPr>
        <p:spPr bwMode="auto">
          <a:xfrm>
            <a:off x="0" y="571500"/>
            <a:ext cx="91440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lgn="ctr" eaLnBrk="1" hangingPunct="1">
              <a:buFontTx/>
              <a:buNone/>
              <a:defRPr/>
            </a:pPr>
            <a:r>
              <a:rPr lang="en-US" altLang="en-US" sz="4000" i="0" kern="0" cap="small" dirty="0">
                <a:latin typeface="Times New Roman" panose="02020603050405020304" pitchFamily="18" charset="0"/>
                <a:cs typeface="Times New Roman" panose="02020603050405020304" pitchFamily="18" charset="0"/>
              </a:rPr>
              <a:t>Unfair Impact of Sexual Harassment</a:t>
            </a:r>
          </a:p>
        </p:txBody>
      </p:sp>
    </p:spTree>
    <p:extLst>
      <p:ext uri="{BB962C8B-B14F-4D97-AF65-F5344CB8AC3E}">
        <p14:creationId xmlns:p14="http://schemas.microsoft.com/office/powerpoint/2010/main" val="2723268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685800" y="228600"/>
            <a:ext cx="7764463" cy="1325563"/>
          </a:xfrm>
        </p:spPr>
        <p:txBody>
          <a:bodyPr/>
          <a:lstStyle/>
          <a:p>
            <a:pPr eaLnBrk="1" fontAlgn="auto" hangingPunct="1">
              <a:spcAft>
                <a:spcPts val="0"/>
              </a:spcAft>
              <a:defRPr/>
            </a:pPr>
            <a:r>
              <a:rPr lang="en-US" altLang="en-US" dirty="0">
                <a:latin typeface="Times New Roman" panose="02020603050405020304" pitchFamily="18" charset="0"/>
                <a:cs typeface="Times New Roman" panose="02020603050405020304" pitchFamily="18" charset="0"/>
              </a:rPr>
              <a:t>Quiz</a:t>
            </a:r>
          </a:p>
        </p:txBody>
      </p:sp>
      <p:sp>
        <p:nvSpPr>
          <p:cNvPr id="56323" name="Rectangle 3"/>
          <p:cNvSpPr>
            <a:spLocks noGrp="1" noChangeArrowheads="1"/>
          </p:cNvSpPr>
          <p:nvPr>
            <p:ph idx="1"/>
          </p:nvPr>
        </p:nvSpPr>
        <p:spPr>
          <a:xfrm>
            <a:off x="561975" y="1422400"/>
            <a:ext cx="7867650" cy="4800600"/>
          </a:xfrm>
        </p:spPr>
        <p:txBody>
          <a:bodyPr/>
          <a:lstStyle/>
          <a:p>
            <a:pPr algn="ctr" eaLnBrk="1" fontAlgn="auto" hangingPunct="1">
              <a:spcAft>
                <a:spcPts val="0"/>
              </a:spcAft>
              <a:buFont typeface="Wingdings" panose="05000000000000000000" pitchFamily="2" charset="2"/>
              <a:buNone/>
              <a:defRPr/>
            </a:pPr>
            <a:r>
              <a:rPr lang="en-US" altLang="en-US" sz="4400" dirty="0">
                <a:latin typeface="Times New Roman" panose="02020603050405020304" pitchFamily="18" charset="0"/>
                <a:cs typeface="Times New Roman" panose="02020603050405020304" pitchFamily="18" charset="0"/>
              </a:rPr>
              <a:t>Do you know Sexual Harassment </a:t>
            </a:r>
          </a:p>
          <a:p>
            <a:pPr algn="ctr" eaLnBrk="1" fontAlgn="auto" hangingPunct="1">
              <a:spcAft>
                <a:spcPts val="0"/>
              </a:spcAft>
              <a:buFont typeface="Wingdings" panose="05000000000000000000" pitchFamily="2" charset="2"/>
              <a:buNone/>
              <a:defRPr/>
            </a:pPr>
            <a:r>
              <a:rPr lang="en-US" altLang="en-US" sz="4400" dirty="0">
                <a:latin typeface="Times New Roman" panose="02020603050405020304" pitchFamily="18" charset="0"/>
                <a:cs typeface="Times New Roman" panose="02020603050405020304" pitchFamily="18" charset="0"/>
              </a:rPr>
              <a:t>when you hear it? </a:t>
            </a:r>
          </a:p>
          <a:p>
            <a:pPr algn="ctr" eaLnBrk="1" fontAlgn="auto" hangingPunct="1">
              <a:spcAft>
                <a:spcPts val="0"/>
              </a:spcAft>
              <a:buFont typeface="Wingdings" panose="05000000000000000000" pitchFamily="2" charset="2"/>
              <a:buNone/>
              <a:defRPr/>
            </a:pPr>
            <a:endParaRPr lang="en-US" altLang="en-US" sz="4400" dirty="0">
              <a:latin typeface="Times New Roman" panose="02020603050405020304" pitchFamily="18" charset="0"/>
              <a:cs typeface="Times New Roman" panose="02020603050405020304" pitchFamily="18" charset="0"/>
            </a:endParaRPr>
          </a:p>
          <a:p>
            <a:pPr algn="ctr" eaLnBrk="1" fontAlgn="auto" hangingPunct="1">
              <a:spcAft>
                <a:spcPts val="0"/>
              </a:spcAft>
              <a:buFont typeface="Wingdings" panose="05000000000000000000" pitchFamily="2" charset="2"/>
              <a:buNone/>
              <a:defRPr/>
            </a:pPr>
            <a:r>
              <a:rPr lang="en-US" altLang="en-US" sz="4400" dirty="0">
                <a:latin typeface="Times New Roman" panose="02020603050405020304" pitchFamily="18" charset="0"/>
                <a:cs typeface="Times New Roman" panose="02020603050405020304" pitchFamily="18" charset="0"/>
              </a:rPr>
              <a:t>A Short Quiz</a:t>
            </a:r>
          </a:p>
        </p:txBody>
      </p:sp>
      <p:sp>
        <p:nvSpPr>
          <p:cNvPr id="87044" name="Slide Number Placeholder 1"/>
          <p:cNvSpPr>
            <a:spLocks noGrp="1"/>
          </p:cNvSpPr>
          <p:nvPr>
            <p:ph type="sldNum" sz="quarter" idx="4294967295"/>
          </p:nvPr>
        </p:nvSpPr>
        <p:spPr bwMode="auto">
          <a:xfrm>
            <a:off x="7885113" y="5883275"/>
            <a:ext cx="5651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a:lnSpc>
                <a:spcPct val="100000"/>
              </a:lnSpc>
              <a:spcBef>
                <a:spcPct val="0"/>
              </a:spcBef>
              <a:buFontTx/>
              <a:buNone/>
            </a:pPr>
            <a:fld id="{66D52076-B88A-4955-8AC3-A4C045C66FB3}" type="slidenum">
              <a:rPr lang="en-US" altLang="en-US" sz="1400" i="0" smtClean="0">
                <a:latin typeface="Arial" panose="020B0604020202020204" pitchFamily="34" charset="0"/>
              </a:rPr>
              <a:pPr>
                <a:lnSpc>
                  <a:spcPct val="100000"/>
                </a:lnSpc>
                <a:spcBef>
                  <a:spcPct val="0"/>
                </a:spcBef>
                <a:buFontTx/>
                <a:buNone/>
              </a:pPr>
              <a:t>24</a:t>
            </a:fld>
            <a:endParaRPr lang="en-US" altLang="en-US" sz="1400" i="0" smtClean="0">
              <a:latin typeface="Arial" panose="020B0604020202020204" pitchFamily="34" charset="0"/>
            </a:endParaRPr>
          </a:p>
        </p:txBody>
      </p:sp>
      <p:sp>
        <p:nvSpPr>
          <p:cNvPr id="4" name="Rectangle 3"/>
          <p:cNvSpPr>
            <a:spLocks noGrp="1" noChangeArrowheads="1"/>
          </p:cNvSpPr>
          <p:nvPr/>
        </p:nvSpPr>
        <p:spPr>
          <a:xfrm>
            <a:off x="4495800" y="6346825"/>
            <a:ext cx="2895600" cy="473075"/>
          </a:xfrm>
          <a:prstGeom prst="rect">
            <a:avLst/>
          </a:prstGeom>
        </p:spPr>
        <p:txBody>
          <a:bodyPr anchor="ctr">
            <a:normAutofit lnSpcReduction="10000"/>
          </a:bodyP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400" dirty="0"/>
              <a:t>www.ers-eap.com </a:t>
            </a:r>
            <a:r>
              <a:rPr lang="en-US" dirty="0"/>
              <a:t>  </a:t>
            </a:r>
          </a:p>
          <a:p>
            <a:pPr>
              <a:defRPr/>
            </a:pPr>
            <a:r>
              <a:rPr lang="en-US" dirty="0"/>
              <a:t>Username:  CMAP   Password: EAP</a:t>
            </a:r>
          </a:p>
        </p:txBody>
      </p:sp>
    </p:spTree>
    <p:extLst>
      <p:ext uri="{BB962C8B-B14F-4D97-AF65-F5344CB8AC3E}">
        <p14:creationId xmlns:p14="http://schemas.microsoft.com/office/powerpoint/2010/main" val="3755656863"/>
      </p:ext>
    </p:extLst>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720725" y="104775"/>
            <a:ext cx="7764463" cy="1325563"/>
          </a:xfrm>
        </p:spPr>
        <p:txBody>
          <a:bodyPr/>
          <a:lstStyle/>
          <a:p>
            <a:pPr eaLnBrk="1" fontAlgn="auto" hangingPunct="1">
              <a:spcAft>
                <a:spcPts val="0"/>
              </a:spcAft>
              <a:defRPr/>
            </a:pPr>
            <a:r>
              <a:rPr lang="en-US" altLang="en-US" dirty="0">
                <a:latin typeface="Times New Roman" panose="02020603050405020304" pitchFamily="18" charset="0"/>
                <a:cs typeface="Times New Roman" panose="02020603050405020304" pitchFamily="18" charset="0"/>
              </a:rPr>
              <a:t>Quiz</a:t>
            </a:r>
          </a:p>
        </p:txBody>
      </p:sp>
      <p:sp>
        <p:nvSpPr>
          <p:cNvPr id="60419" name="Rectangle 3"/>
          <p:cNvSpPr>
            <a:spLocks noGrp="1" noChangeArrowheads="1"/>
          </p:cNvSpPr>
          <p:nvPr>
            <p:ph idx="1"/>
          </p:nvPr>
        </p:nvSpPr>
        <p:spPr>
          <a:xfrm>
            <a:off x="600075" y="1430338"/>
            <a:ext cx="7791450" cy="4800600"/>
          </a:xfrm>
        </p:spPr>
        <p:txBody>
          <a:bodyPr/>
          <a:lstStyle/>
          <a:p>
            <a:pPr marL="115888" indent="-33338" algn="ctr" eaLnBrk="1" fontAlgn="auto" hangingPunct="1">
              <a:spcAft>
                <a:spcPts val="0"/>
              </a:spcAft>
              <a:buFont typeface="Wingdings" pitchFamily="2" charset="2"/>
              <a:buNone/>
              <a:defRPr/>
            </a:pPr>
            <a:r>
              <a:rPr lang="en-US" sz="3400" dirty="0">
                <a:latin typeface="Times New Roman" panose="02020603050405020304" pitchFamily="18" charset="0"/>
                <a:cs typeface="Times New Roman" panose="02020603050405020304" pitchFamily="18" charset="0"/>
              </a:rPr>
              <a:t>If you only witnessed someone being harassed, you can’t lodge a complaint.</a:t>
            </a:r>
          </a:p>
          <a:p>
            <a:pPr algn="ctr" eaLnBrk="1" fontAlgn="auto" hangingPunct="1">
              <a:spcAft>
                <a:spcPts val="0"/>
              </a:spcAft>
              <a:buFont typeface="Wingdings" pitchFamily="2" charset="2"/>
              <a:buNone/>
              <a:defRPr/>
            </a:pPr>
            <a:endParaRPr lang="en-US" sz="3400" dirty="0">
              <a:latin typeface="Times New Roman" panose="02020603050405020304" pitchFamily="18" charset="0"/>
              <a:cs typeface="Times New Roman" panose="02020603050405020304" pitchFamily="18" charset="0"/>
            </a:endParaRPr>
          </a:p>
          <a:p>
            <a:pPr algn="ctr" eaLnBrk="1" fontAlgn="auto" hangingPunct="1">
              <a:spcAft>
                <a:spcPts val="0"/>
              </a:spcAft>
              <a:buFont typeface="Wingdings" pitchFamily="2" charset="2"/>
              <a:buNone/>
              <a:defRPr/>
            </a:pPr>
            <a:r>
              <a:rPr lang="en-US" sz="3400" i="1" dirty="0">
                <a:latin typeface="Times New Roman" panose="02020603050405020304" pitchFamily="18" charset="0"/>
                <a:cs typeface="Times New Roman" panose="02020603050405020304" pitchFamily="18" charset="0"/>
              </a:rPr>
              <a:t>True of False?</a:t>
            </a:r>
          </a:p>
        </p:txBody>
      </p:sp>
      <p:sp>
        <p:nvSpPr>
          <p:cNvPr id="89092" name="Slide Number Placeholder 1"/>
          <p:cNvSpPr>
            <a:spLocks noGrp="1"/>
          </p:cNvSpPr>
          <p:nvPr>
            <p:ph type="sldNum" sz="quarter" idx="4294967295"/>
          </p:nvPr>
        </p:nvSpPr>
        <p:spPr bwMode="auto">
          <a:xfrm>
            <a:off x="7885113" y="5883275"/>
            <a:ext cx="5651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a:lnSpc>
                <a:spcPct val="100000"/>
              </a:lnSpc>
              <a:spcBef>
                <a:spcPct val="0"/>
              </a:spcBef>
              <a:buFontTx/>
              <a:buNone/>
            </a:pPr>
            <a:fld id="{4ED82DB4-4E37-49FB-8D90-49D4CF2A5B22}" type="slidenum">
              <a:rPr lang="en-US" altLang="en-US" sz="1400" i="0" smtClean="0">
                <a:latin typeface="Arial" panose="020B0604020202020204" pitchFamily="34" charset="0"/>
              </a:rPr>
              <a:pPr>
                <a:lnSpc>
                  <a:spcPct val="100000"/>
                </a:lnSpc>
                <a:spcBef>
                  <a:spcPct val="0"/>
                </a:spcBef>
                <a:buFontTx/>
                <a:buNone/>
              </a:pPr>
              <a:t>25</a:t>
            </a:fld>
            <a:endParaRPr lang="en-US" altLang="en-US" sz="1400" i="0" smtClean="0">
              <a:latin typeface="Arial" panose="020B0604020202020204" pitchFamily="34" charset="0"/>
            </a:endParaRPr>
          </a:p>
        </p:txBody>
      </p:sp>
      <p:sp>
        <p:nvSpPr>
          <p:cNvPr id="5" name="Rectangle 4"/>
          <p:cNvSpPr>
            <a:spLocks noGrp="1" noChangeArrowheads="1"/>
          </p:cNvSpPr>
          <p:nvPr/>
        </p:nvSpPr>
        <p:spPr>
          <a:xfrm>
            <a:off x="4495800" y="6346825"/>
            <a:ext cx="2895600" cy="473075"/>
          </a:xfrm>
          <a:prstGeom prst="rect">
            <a:avLst/>
          </a:prstGeom>
        </p:spPr>
        <p:txBody>
          <a:bodyPr anchor="ctr">
            <a:normAutofit lnSpcReduction="10000"/>
          </a:bodyP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400" dirty="0"/>
              <a:t>www.ers-eap.com </a:t>
            </a:r>
            <a:r>
              <a:rPr lang="en-US" dirty="0"/>
              <a:t>  </a:t>
            </a:r>
          </a:p>
          <a:p>
            <a:pPr>
              <a:defRPr/>
            </a:pPr>
            <a:r>
              <a:rPr lang="en-US" dirty="0"/>
              <a:t>Username:  CMAP   Password: EAP</a:t>
            </a:r>
          </a:p>
        </p:txBody>
      </p:sp>
    </p:spTree>
    <p:extLst>
      <p:ext uri="{BB962C8B-B14F-4D97-AF65-F5344CB8AC3E}">
        <p14:creationId xmlns:p14="http://schemas.microsoft.com/office/powerpoint/2010/main" val="2357116240"/>
      </p:ext>
    </p:extLst>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685800" y="304800"/>
            <a:ext cx="7764463" cy="1325563"/>
          </a:xfrm>
        </p:spPr>
        <p:txBody>
          <a:bodyPr/>
          <a:lstStyle/>
          <a:p>
            <a:pPr eaLnBrk="1" fontAlgn="auto" hangingPunct="1">
              <a:spcAft>
                <a:spcPts val="0"/>
              </a:spcAft>
              <a:defRPr/>
            </a:pPr>
            <a:r>
              <a:rPr lang="en-US" altLang="en-US" dirty="0">
                <a:latin typeface="Times New Roman" panose="02020603050405020304" pitchFamily="18" charset="0"/>
                <a:cs typeface="Times New Roman" panose="02020603050405020304" pitchFamily="18" charset="0"/>
              </a:rPr>
              <a:t>Quiz</a:t>
            </a:r>
          </a:p>
        </p:txBody>
      </p:sp>
      <p:sp>
        <p:nvSpPr>
          <p:cNvPr id="60419" name="Content Placeholder 2"/>
          <p:cNvSpPr>
            <a:spLocks noGrp="1"/>
          </p:cNvSpPr>
          <p:nvPr>
            <p:ph idx="1"/>
          </p:nvPr>
        </p:nvSpPr>
        <p:spPr/>
        <p:txBody>
          <a:bodyPr/>
          <a:lstStyle/>
          <a:p>
            <a:pPr marL="80963" indent="0" algn="ctr" eaLnBrk="1" fontAlgn="auto" hangingPunct="1">
              <a:spcAft>
                <a:spcPts val="0"/>
              </a:spcAft>
              <a:buFontTx/>
              <a:buNone/>
              <a:defRPr/>
            </a:pPr>
            <a:r>
              <a:rPr lang="en-US" altLang="en-US" sz="3400" dirty="0">
                <a:latin typeface="Times New Roman" panose="02020603050405020304" pitchFamily="18" charset="0"/>
                <a:cs typeface="Times New Roman" panose="02020603050405020304" pitchFamily="18" charset="0"/>
              </a:rPr>
              <a:t>Even workplace clients, vendors or customers can create a “hostile work environment” for an employee.</a:t>
            </a:r>
          </a:p>
          <a:p>
            <a:pPr marL="80963" indent="0" eaLnBrk="1" fontAlgn="auto" hangingPunct="1">
              <a:spcAft>
                <a:spcPts val="0"/>
              </a:spcAft>
              <a:buFontTx/>
              <a:buNone/>
              <a:defRPr/>
            </a:pPr>
            <a:endParaRPr lang="en-US" altLang="en-US" sz="3400" dirty="0">
              <a:latin typeface="Times New Roman" panose="02020603050405020304" pitchFamily="18" charset="0"/>
              <a:cs typeface="Times New Roman" panose="02020603050405020304" pitchFamily="18" charset="0"/>
            </a:endParaRPr>
          </a:p>
          <a:p>
            <a:pPr marL="80963" indent="0" algn="ctr" eaLnBrk="1" fontAlgn="auto" hangingPunct="1">
              <a:spcAft>
                <a:spcPts val="0"/>
              </a:spcAft>
              <a:buFontTx/>
              <a:buNone/>
              <a:defRPr/>
            </a:pPr>
            <a:r>
              <a:rPr lang="en-US" altLang="en-US" sz="3400" i="1" dirty="0">
                <a:latin typeface="Times New Roman" panose="02020603050405020304" pitchFamily="18" charset="0"/>
                <a:cs typeface="Times New Roman" panose="02020603050405020304" pitchFamily="18" charset="0"/>
              </a:rPr>
              <a:t>True of False?</a:t>
            </a:r>
          </a:p>
          <a:p>
            <a:pPr marL="80963" indent="0" algn="ctr" eaLnBrk="1" fontAlgn="auto" hangingPunct="1">
              <a:spcAft>
                <a:spcPts val="0"/>
              </a:spcAft>
              <a:buFontTx/>
              <a:buNone/>
              <a:defRPr/>
            </a:pPr>
            <a:endParaRPr lang="en-US" altLang="en-US" sz="3400" dirty="0">
              <a:latin typeface="Times New Roman" panose="02020603050405020304" pitchFamily="18" charset="0"/>
              <a:cs typeface="Times New Roman" panose="02020603050405020304" pitchFamily="18" charset="0"/>
            </a:endParaRPr>
          </a:p>
        </p:txBody>
      </p:sp>
      <p:sp>
        <p:nvSpPr>
          <p:cNvPr id="91140" name="Slide Number Placeholder 3"/>
          <p:cNvSpPr>
            <a:spLocks noGrp="1"/>
          </p:cNvSpPr>
          <p:nvPr>
            <p:ph type="sldNum" sz="quarter" idx="4294967295"/>
          </p:nvPr>
        </p:nvSpPr>
        <p:spPr bwMode="auto">
          <a:xfrm>
            <a:off x="7885113" y="5883275"/>
            <a:ext cx="5651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a:lnSpc>
                <a:spcPct val="100000"/>
              </a:lnSpc>
              <a:spcBef>
                <a:spcPct val="0"/>
              </a:spcBef>
              <a:buFontTx/>
              <a:buNone/>
            </a:pPr>
            <a:fld id="{FFE4C8FC-D902-408B-8BDA-5D87CB6473E2}" type="slidenum">
              <a:rPr lang="en-US" altLang="en-US" sz="1400" i="0" smtClean="0">
                <a:latin typeface="Arial" panose="020B0604020202020204" pitchFamily="34" charset="0"/>
              </a:rPr>
              <a:pPr>
                <a:lnSpc>
                  <a:spcPct val="100000"/>
                </a:lnSpc>
                <a:spcBef>
                  <a:spcPct val="0"/>
                </a:spcBef>
                <a:buFontTx/>
                <a:buNone/>
              </a:pPr>
              <a:t>26</a:t>
            </a:fld>
            <a:endParaRPr lang="en-US" altLang="en-US" sz="1400" i="0" smtClean="0">
              <a:latin typeface="Arial" panose="020B0604020202020204" pitchFamily="34" charset="0"/>
            </a:endParaRPr>
          </a:p>
        </p:txBody>
      </p:sp>
    </p:spTree>
    <p:extLst>
      <p:ext uri="{BB962C8B-B14F-4D97-AF65-F5344CB8AC3E}">
        <p14:creationId xmlns:p14="http://schemas.microsoft.com/office/powerpoint/2010/main" val="35037272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685800" y="304800"/>
            <a:ext cx="7764463" cy="1325563"/>
          </a:xfrm>
        </p:spPr>
        <p:txBody>
          <a:bodyPr/>
          <a:lstStyle/>
          <a:p>
            <a:pPr eaLnBrk="1" fontAlgn="auto" hangingPunct="1">
              <a:spcAft>
                <a:spcPts val="0"/>
              </a:spcAft>
              <a:defRPr/>
            </a:pPr>
            <a:r>
              <a:rPr lang="en-US" altLang="en-US" dirty="0">
                <a:latin typeface="Times New Roman" panose="02020603050405020304" pitchFamily="18" charset="0"/>
                <a:cs typeface="Times New Roman" panose="02020603050405020304" pitchFamily="18" charset="0"/>
              </a:rPr>
              <a:t>Quiz</a:t>
            </a:r>
          </a:p>
        </p:txBody>
      </p:sp>
      <p:sp>
        <p:nvSpPr>
          <p:cNvPr id="62467" name="Content Placeholder 2"/>
          <p:cNvSpPr>
            <a:spLocks noGrp="1"/>
          </p:cNvSpPr>
          <p:nvPr>
            <p:ph idx="1"/>
          </p:nvPr>
        </p:nvSpPr>
        <p:spPr/>
        <p:txBody>
          <a:bodyPr>
            <a:normAutofit/>
          </a:bodyPr>
          <a:lstStyle/>
          <a:p>
            <a:pPr marL="80963" indent="0" algn="ctr" eaLnBrk="1" fontAlgn="auto" hangingPunct="1">
              <a:spcAft>
                <a:spcPts val="0"/>
              </a:spcAft>
              <a:buFontTx/>
              <a:buNone/>
              <a:defRPr/>
            </a:pPr>
            <a:r>
              <a:rPr lang="en-US" altLang="en-US" sz="3400" dirty="0">
                <a:latin typeface="Times New Roman" panose="02020603050405020304" pitchFamily="18" charset="0"/>
                <a:cs typeface="Times New Roman" panose="02020603050405020304" pitchFamily="18" charset="0"/>
              </a:rPr>
              <a:t>One of the best ways to stop sexual harassment is simply to ignore the harasser.</a:t>
            </a:r>
          </a:p>
          <a:p>
            <a:pPr marL="80963" indent="0" eaLnBrk="1" fontAlgn="auto" hangingPunct="1">
              <a:spcAft>
                <a:spcPts val="0"/>
              </a:spcAft>
              <a:buFontTx/>
              <a:buNone/>
              <a:defRPr/>
            </a:pPr>
            <a:endParaRPr lang="en-US" altLang="en-US" sz="3400" dirty="0">
              <a:latin typeface="Times New Roman" panose="02020603050405020304" pitchFamily="18" charset="0"/>
              <a:cs typeface="Times New Roman" panose="02020603050405020304" pitchFamily="18" charset="0"/>
            </a:endParaRPr>
          </a:p>
          <a:p>
            <a:pPr marL="80963" indent="0" eaLnBrk="1" fontAlgn="auto" hangingPunct="1">
              <a:spcAft>
                <a:spcPts val="0"/>
              </a:spcAft>
              <a:buFontTx/>
              <a:buNone/>
              <a:defRPr/>
            </a:pPr>
            <a:endParaRPr lang="en-US" altLang="en-US" sz="3400" dirty="0">
              <a:latin typeface="Times New Roman" panose="02020603050405020304" pitchFamily="18" charset="0"/>
              <a:cs typeface="Times New Roman" panose="02020603050405020304" pitchFamily="18" charset="0"/>
            </a:endParaRPr>
          </a:p>
          <a:p>
            <a:pPr marL="80963" indent="0" algn="ctr" eaLnBrk="1" fontAlgn="auto" hangingPunct="1">
              <a:spcAft>
                <a:spcPts val="0"/>
              </a:spcAft>
              <a:buFontTx/>
              <a:buNone/>
              <a:defRPr/>
            </a:pPr>
            <a:r>
              <a:rPr lang="en-US" altLang="en-US" sz="3400" i="1" dirty="0">
                <a:latin typeface="Times New Roman" panose="02020603050405020304" pitchFamily="18" charset="0"/>
                <a:cs typeface="Times New Roman" panose="02020603050405020304" pitchFamily="18" charset="0"/>
              </a:rPr>
              <a:t>True of False?</a:t>
            </a:r>
          </a:p>
          <a:p>
            <a:pPr marL="80963" indent="0" algn="ctr" eaLnBrk="1" fontAlgn="auto" hangingPunct="1">
              <a:spcAft>
                <a:spcPts val="0"/>
              </a:spcAft>
              <a:buFontTx/>
              <a:buNone/>
              <a:defRPr/>
            </a:pPr>
            <a:endParaRPr lang="en-US" altLang="en-US" sz="3400" dirty="0">
              <a:latin typeface="Times New Roman" panose="02020603050405020304" pitchFamily="18" charset="0"/>
              <a:cs typeface="Times New Roman" panose="02020603050405020304" pitchFamily="18" charset="0"/>
            </a:endParaRPr>
          </a:p>
        </p:txBody>
      </p:sp>
      <p:sp>
        <p:nvSpPr>
          <p:cNvPr id="93188" name="Slide Number Placeholder 3"/>
          <p:cNvSpPr>
            <a:spLocks noGrp="1"/>
          </p:cNvSpPr>
          <p:nvPr>
            <p:ph type="sldNum" sz="quarter" idx="4294967295"/>
          </p:nvPr>
        </p:nvSpPr>
        <p:spPr bwMode="auto">
          <a:xfrm>
            <a:off x="7885113" y="5883275"/>
            <a:ext cx="5651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a:lnSpc>
                <a:spcPct val="100000"/>
              </a:lnSpc>
              <a:spcBef>
                <a:spcPct val="0"/>
              </a:spcBef>
              <a:buFontTx/>
              <a:buNone/>
            </a:pPr>
            <a:fld id="{A5957971-761D-4F51-A335-428B9641D454}" type="slidenum">
              <a:rPr lang="en-US" altLang="en-US" sz="1400" i="0" smtClean="0">
                <a:latin typeface="Arial" panose="020B0604020202020204" pitchFamily="34" charset="0"/>
              </a:rPr>
              <a:pPr>
                <a:lnSpc>
                  <a:spcPct val="100000"/>
                </a:lnSpc>
                <a:spcBef>
                  <a:spcPct val="0"/>
                </a:spcBef>
                <a:buFontTx/>
                <a:buNone/>
              </a:pPr>
              <a:t>27</a:t>
            </a:fld>
            <a:endParaRPr lang="en-US" altLang="en-US" sz="1400" i="0" smtClean="0">
              <a:latin typeface="Arial" panose="020B0604020202020204" pitchFamily="34" charset="0"/>
            </a:endParaRPr>
          </a:p>
        </p:txBody>
      </p:sp>
    </p:spTree>
    <p:extLst>
      <p:ext uri="{BB962C8B-B14F-4D97-AF65-F5344CB8AC3E}">
        <p14:creationId xmlns:p14="http://schemas.microsoft.com/office/powerpoint/2010/main" val="28839990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612775" y="290513"/>
            <a:ext cx="7766050" cy="1325562"/>
          </a:xfrm>
        </p:spPr>
        <p:txBody>
          <a:bodyPr/>
          <a:lstStyle/>
          <a:p>
            <a:pPr eaLnBrk="1" fontAlgn="auto" hangingPunct="1">
              <a:spcAft>
                <a:spcPts val="0"/>
              </a:spcAft>
              <a:defRPr/>
            </a:pPr>
            <a:r>
              <a:rPr lang="en-US" altLang="en-US" dirty="0">
                <a:latin typeface="Times New Roman" panose="02020603050405020304" pitchFamily="18" charset="0"/>
                <a:cs typeface="Times New Roman" panose="02020603050405020304" pitchFamily="18" charset="0"/>
              </a:rPr>
              <a:t>Quiz</a:t>
            </a:r>
          </a:p>
        </p:txBody>
      </p:sp>
      <p:sp>
        <p:nvSpPr>
          <p:cNvPr id="95235" name="Slide Number Placeholder 1"/>
          <p:cNvSpPr>
            <a:spLocks noGrp="1"/>
          </p:cNvSpPr>
          <p:nvPr>
            <p:ph type="sldNum" sz="quarter" idx="4294967295"/>
          </p:nvPr>
        </p:nvSpPr>
        <p:spPr bwMode="auto">
          <a:xfrm>
            <a:off x="7885113" y="5883275"/>
            <a:ext cx="5651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a:lnSpc>
                <a:spcPct val="100000"/>
              </a:lnSpc>
              <a:spcBef>
                <a:spcPct val="0"/>
              </a:spcBef>
              <a:buFontTx/>
              <a:buNone/>
            </a:pPr>
            <a:fld id="{76F6FA09-7B6F-4B7D-8B94-DD143A77B4E9}" type="slidenum">
              <a:rPr lang="en-US" altLang="en-US" sz="1400" i="0" smtClean="0">
                <a:latin typeface="Arial" panose="020B0604020202020204" pitchFamily="34" charset="0"/>
              </a:rPr>
              <a:pPr>
                <a:lnSpc>
                  <a:spcPct val="100000"/>
                </a:lnSpc>
                <a:spcBef>
                  <a:spcPct val="0"/>
                </a:spcBef>
                <a:buFontTx/>
                <a:buNone/>
              </a:pPr>
              <a:t>28</a:t>
            </a:fld>
            <a:endParaRPr lang="en-US" altLang="en-US" sz="1400" i="0" smtClean="0">
              <a:latin typeface="Arial" panose="020B0604020202020204" pitchFamily="34" charset="0"/>
            </a:endParaRPr>
          </a:p>
        </p:txBody>
      </p:sp>
      <p:sp>
        <p:nvSpPr>
          <p:cNvPr id="5" name="Rectangle 4"/>
          <p:cNvSpPr>
            <a:spLocks noGrp="1" noChangeArrowheads="1"/>
          </p:cNvSpPr>
          <p:nvPr/>
        </p:nvSpPr>
        <p:spPr>
          <a:xfrm>
            <a:off x="4495800" y="6346825"/>
            <a:ext cx="2895600" cy="473075"/>
          </a:xfrm>
          <a:prstGeom prst="rect">
            <a:avLst/>
          </a:prstGeom>
        </p:spPr>
        <p:txBody>
          <a:bodyPr anchor="ctr">
            <a:normAutofit lnSpcReduction="10000"/>
          </a:bodyP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400" dirty="0"/>
              <a:t>www.ers-eap.com </a:t>
            </a:r>
            <a:r>
              <a:rPr lang="en-US" dirty="0"/>
              <a:t>  </a:t>
            </a:r>
          </a:p>
          <a:p>
            <a:pPr>
              <a:defRPr/>
            </a:pPr>
            <a:r>
              <a:rPr lang="en-US" dirty="0"/>
              <a:t>Username:  CMAP   Password: EAP</a:t>
            </a:r>
          </a:p>
        </p:txBody>
      </p:sp>
      <p:sp>
        <p:nvSpPr>
          <p:cNvPr id="7" name="Rectangle 3"/>
          <p:cNvSpPr txBox="1">
            <a:spLocks noChangeArrowheads="1"/>
          </p:cNvSpPr>
          <p:nvPr/>
        </p:nvSpPr>
        <p:spPr>
          <a:xfrm>
            <a:off x="647700" y="1616075"/>
            <a:ext cx="7848600" cy="4343400"/>
          </a:xfrm>
          <a:prstGeom prst="rect">
            <a:avLst/>
          </a:prstGeom>
        </p:spPr>
        <p:txBody>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115888" indent="-33338" algn="ctr">
              <a:buFont typeface="Wingdings" pitchFamily="2" charset="2"/>
              <a:buNone/>
              <a:defRPr/>
            </a:pPr>
            <a:r>
              <a:rPr lang="en-US" sz="3400" i="0" dirty="0">
                <a:latin typeface="Times New Roman" panose="02020603050405020304" pitchFamily="18" charset="0"/>
                <a:cs typeface="Times New Roman" panose="02020603050405020304" pitchFamily="18" charset="0"/>
              </a:rPr>
              <a:t>In order to prove that you have been sexually harassed, you must present evidence and have at least one witness.</a:t>
            </a:r>
          </a:p>
          <a:p>
            <a:pPr algn="ctr">
              <a:buFont typeface="Wingdings" pitchFamily="2" charset="2"/>
              <a:buNone/>
              <a:defRPr/>
            </a:pPr>
            <a:endParaRPr lang="en-US" sz="3400" dirty="0">
              <a:latin typeface="Times New Roman" panose="02020603050405020304" pitchFamily="18" charset="0"/>
              <a:cs typeface="Times New Roman" panose="02020603050405020304" pitchFamily="18" charset="0"/>
            </a:endParaRPr>
          </a:p>
          <a:p>
            <a:pPr algn="ctr">
              <a:buFont typeface="Wingdings" pitchFamily="2" charset="2"/>
              <a:buNone/>
              <a:defRPr/>
            </a:pPr>
            <a:r>
              <a:rPr lang="en-US" sz="3400" dirty="0">
                <a:latin typeface="Times New Roman" panose="02020603050405020304" pitchFamily="18" charset="0"/>
                <a:cs typeface="Times New Roman" panose="02020603050405020304" pitchFamily="18" charset="0"/>
              </a:rPr>
              <a:t>True or False?</a:t>
            </a:r>
          </a:p>
        </p:txBody>
      </p:sp>
    </p:spTree>
    <p:extLst>
      <p:ext uri="{BB962C8B-B14F-4D97-AF65-F5344CB8AC3E}">
        <p14:creationId xmlns:p14="http://schemas.microsoft.com/office/powerpoint/2010/main" val="71636727"/>
      </p:ext>
    </p:extLst>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457200" y="381000"/>
            <a:ext cx="8229600" cy="609600"/>
          </a:xfrm>
        </p:spPr>
        <p:txBody>
          <a:bodyPr>
            <a:noAutofit/>
          </a:bodyPr>
          <a:lstStyle/>
          <a:p>
            <a:pPr eaLnBrk="1" fontAlgn="auto" hangingPunct="1">
              <a:spcAft>
                <a:spcPts val="0"/>
              </a:spcAft>
              <a:defRPr/>
            </a:pPr>
            <a:r>
              <a:rPr lang="en-US" altLang="en-US" sz="4000" cap="small" dirty="0">
                <a:latin typeface="Times New Roman" panose="02020603050405020304" pitchFamily="18" charset="0"/>
                <a:cs typeface="Times New Roman" panose="02020603050405020304" pitchFamily="18" charset="0"/>
              </a:rPr>
              <a:t>Case Study</a:t>
            </a:r>
          </a:p>
        </p:txBody>
      </p:sp>
      <p:sp>
        <p:nvSpPr>
          <p:cNvPr id="16387" name="Rectangle 3"/>
          <p:cNvSpPr>
            <a:spLocks noGrp="1" noChangeArrowheads="1"/>
          </p:cNvSpPr>
          <p:nvPr>
            <p:ph idx="1"/>
          </p:nvPr>
        </p:nvSpPr>
        <p:spPr>
          <a:xfrm>
            <a:off x="152400" y="990600"/>
            <a:ext cx="8839200" cy="5562600"/>
          </a:xfrm>
        </p:spPr>
        <p:txBody>
          <a:bodyPr>
            <a:normAutofit/>
          </a:bodyPr>
          <a:lstStyle/>
          <a:p>
            <a:pPr marL="0" indent="0" eaLnBrk="1" fontAlgn="auto" hangingPunct="1">
              <a:spcAft>
                <a:spcPts val="0"/>
              </a:spcAft>
              <a:buFontTx/>
              <a:buNone/>
              <a:defRPr/>
            </a:pPr>
            <a:r>
              <a:rPr lang="en-US" altLang="en-US" sz="2600" dirty="0">
                <a:latin typeface="Times New Roman" panose="02020603050405020304" pitchFamily="18" charset="0"/>
                <a:cs typeface="Times New Roman" panose="02020603050405020304" pitchFamily="18" charset="0"/>
              </a:rPr>
              <a:t>Incident of Harassment - Presentation</a:t>
            </a:r>
          </a:p>
          <a:p>
            <a:pPr eaLnBrk="1" fontAlgn="auto" hangingPunct="1">
              <a:spcAft>
                <a:spcPts val="0"/>
              </a:spcAft>
              <a:defRPr/>
            </a:pPr>
            <a:endParaRPr lang="en-US" altLang="en-US" sz="1300" dirty="0">
              <a:latin typeface="Times New Roman" panose="02020603050405020304" pitchFamily="18" charset="0"/>
              <a:cs typeface="Times New Roman" panose="02020603050405020304" pitchFamily="18" charset="0"/>
            </a:endParaRPr>
          </a:p>
          <a:p>
            <a:pPr eaLnBrk="1" fontAlgn="auto" hangingPunct="1">
              <a:spcAft>
                <a:spcPts val="0"/>
              </a:spcAft>
              <a:defRPr/>
            </a:pPr>
            <a:r>
              <a:rPr lang="en-US" altLang="en-US" sz="2600" dirty="0">
                <a:latin typeface="Times New Roman" panose="02020603050405020304" pitchFamily="18" charset="0"/>
                <a:cs typeface="Times New Roman" panose="02020603050405020304" pitchFamily="18" charset="0"/>
              </a:rPr>
              <a:t>An </a:t>
            </a:r>
            <a:r>
              <a:rPr lang="en-US" altLang="en-US" sz="2600" dirty="0" smtClean="0">
                <a:latin typeface="Times New Roman" panose="02020603050405020304" pitchFamily="18" charset="0"/>
                <a:cs typeface="Times New Roman" panose="02020603050405020304" pitchFamily="18" charset="0"/>
              </a:rPr>
              <a:t>journeyman </a:t>
            </a:r>
            <a:r>
              <a:rPr lang="en-US" altLang="en-US" sz="2600" dirty="0">
                <a:latin typeface="Times New Roman" panose="02020603050405020304" pitchFamily="18" charset="0"/>
                <a:cs typeface="Times New Roman" panose="02020603050405020304" pitchFamily="18" charset="0"/>
              </a:rPr>
              <a:t>on the </a:t>
            </a:r>
            <a:r>
              <a:rPr lang="en-US" altLang="en-US" sz="2600" dirty="0" smtClean="0">
                <a:latin typeface="Times New Roman" panose="02020603050405020304" pitchFamily="18" charset="0"/>
                <a:cs typeface="Times New Roman" panose="02020603050405020304" pitchFamily="18" charset="0"/>
              </a:rPr>
              <a:t>job </a:t>
            </a:r>
            <a:r>
              <a:rPr lang="en-US" altLang="en-US" sz="2600" dirty="0">
                <a:latin typeface="Times New Roman" panose="02020603050405020304" pitchFamily="18" charset="0"/>
                <a:cs typeface="Times New Roman" panose="02020603050405020304" pitchFamily="18" charset="0"/>
              </a:rPr>
              <a:t>constantly </a:t>
            </a:r>
            <a:r>
              <a:rPr lang="en-US" altLang="en-US" sz="2600" dirty="0" smtClean="0">
                <a:latin typeface="Times New Roman" panose="02020603050405020304" pitchFamily="18" charset="0"/>
                <a:cs typeface="Times New Roman" panose="02020603050405020304" pitchFamily="18" charset="0"/>
              </a:rPr>
              <a:t>asked </a:t>
            </a:r>
            <a:r>
              <a:rPr lang="en-US" altLang="en-US" sz="2600" dirty="0">
                <a:latin typeface="Times New Roman" panose="02020603050405020304" pitchFamily="18" charset="0"/>
                <a:cs typeface="Times New Roman" panose="02020603050405020304" pitchFamily="18" charset="0"/>
              </a:rPr>
              <a:t>a female colleague </a:t>
            </a:r>
            <a:r>
              <a:rPr lang="en-US" altLang="en-US" sz="2600" dirty="0" smtClean="0">
                <a:latin typeface="Times New Roman" panose="02020603050405020304" pitchFamily="18" charset="0"/>
                <a:cs typeface="Times New Roman" panose="02020603050405020304" pitchFamily="18" charset="0"/>
              </a:rPr>
              <a:t>for a date.  </a:t>
            </a:r>
            <a:r>
              <a:rPr lang="en-US" altLang="en-US" sz="2600" dirty="0">
                <a:latin typeface="Times New Roman" panose="02020603050405020304" pitchFamily="18" charset="0"/>
                <a:cs typeface="Times New Roman" panose="02020603050405020304" pitchFamily="18" charset="0"/>
              </a:rPr>
              <a:t>She repeatedly said no, and made it clear that she was not interested. Despite her clear communication he persisted.</a:t>
            </a:r>
          </a:p>
          <a:p>
            <a:pPr eaLnBrk="1" fontAlgn="auto" hangingPunct="1">
              <a:spcAft>
                <a:spcPts val="0"/>
              </a:spcAft>
              <a:defRPr/>
            </a:pPr>
            <a:r>
              <a:rPr lang="en-US" altLang="en-US" sz="2600" dirty="0">
                <a:latin typeface="Times New Roman" panose="02020603050405020304" pitchFamily="18" charset="0"/>
                <a:cs typeface="Times New Roman" panose="02020603050405020304" pitchFamily="18" charset="0"/>
              </a:rPr>
              <a:t>The “</a:t>
            </a:r>
            <a:r>
              <a:rPr lang="en-US" altLang="en-US" sz="2600" dirty="0" smtClean="0">
                <a:latin typeface="Times New Roman" panose="02020603050405020304" pitchFamily="18" charset="0"/>
                <a:cs typeface="Times New Roman" panose="02020603050405020304" pitchFamily="18" charset="0"/>
              </a:rPr>
              <a:t>Harasser” began </a:t>
            </a:r>
            <a:r>
              <a:rPr lang="en-US" altLang="en-US" sz="2600" dirty="0">
                <a:latin typeface="Times New Roman" panose="02020603050405020304" pitchFamily="18" charset="0"/>
                <a:cs typeface="Times New Roman" panose="02020603050405020304" pitchFamily="18" charset="0"/>
              </a:rPr>
              <a:t>appearing in the parking lot at her car in the morning and insists on walking her into the jobsite.  </a:t>
            </a:r>
          </a:p>
          <a:p>
            <a:pPr eaLnBrk="1" fontAlgn="auto" hangingPunct="1">
              <a:spcAft>
                <a:spcPts val="0"/>
              </a:spcAft>
              <a:defRPr/>
            </a:pPr>
            <a:r>
              <a:rPr lang="en-US" altLang="en-US" sz="2600" dirty="0">
                <a:latin typeface="Times New Roman" panose="02020603050405020304" pitchFamily="18" charset="0"/>
                <a:cs typeface="Times New Roman" panose="02020603050405020304" pitchFamily="18" charset="0"/>
              </a:rPr>
              <a:t>The “</a:t>
            </a:r>
            <a:r>
              <a:rPr lang="en-US" altLang="en-US" sz="2600" dirty="0" smtClean="0">
                <a:latin typeface="Times New Roman" panose="02020603050405020304" pitchFamily="18" charset="0"/>
                <a:cs typeface="Times New Roman" panose="02020603050405020304" pitchFamily="18" charset="0"/>
              </a:rPr>
              <a:t>Harasser” would </a:t>
            </a:r>
            <a:r>
              <a:rPr lang="en-US" altLang="en-US" sz="2600" dirty="0">
                <a:latin typeface="Times New Roman" panose="02020603050405020304" pitchFamily="18" charset="0"/>
                <a:cs typeface="Times New Roman" panose="02020603050405020304" pitchFamily="18" charset="0"/>
              </a:rPr>
              <a:t>also be waiting at her car when it was time to go home.</a:t>
            </a:r>
          </a:p>
          <a:p>
            <a:pPr eaLnBrk="1" fontAlgn="auto" hangingPunct="1">
              <a:spcAft>
                <a:spcPts val="0"/>
              </a:spcAft>
              <a:defRPr/>
            </a:pPr>
            <a:r>
              <a:rPr lang="en-US" altLang="en-US" sz="2600" dirty="0">
                <a:latin typeface="Times New Roman" panose="02020603050405020304" pitchFamily="18" charset="0"/>
                <a:cs typeface="Times New Roman" panose="02020603050405020304" pitchFamily="18" charset="0"/>
              </a:rPr>
              <a:t> When the female </a:t>
            </a:r>
            <a:r>
              <a:rPr lang="en-US" altLang="en-US" sz="2600" dirty="0" smtClean="0">
                <a:latin typeface="Times New Roman" panose="02020603050405020304" pitchFamily="18" charset="0"/>
                <a:cs typeface="Times New Roman" panose="02020603050405020304" pitchFamily="18" charset="0"/>
              </a:rPr>
              <a:t>stagehand </a:t>
            </a:r>
            <a:r>
              <a:rPr lang="en-US" altLang="en-US" sz="2600" dirty="0">
                <a:latin typeface="Times New Roman" panose="02020603050405020304" pitchFamily="18" charset="0"/>
                <a:cs typeface="Times New Roman" panose="02020603050405020304" pitchFamily="18" charset="0"/>
              </a:rPr>
              <a:t>told fellow </a:t>
            </a:r>
            <a:r>
              <a:rPr lang="en-US" altLang="en-US" sz="2600" dirty="0" err="1" smtClean="0">
                <a:latin typeface="Times New Roman" panose="02020603050405020304" pitchFamily="18" charset="0"/>
                <a:cs typeface="Times New Roman" panose="02020603050405020304" pitchFamily="18" charset="0"/>
              </a:rPr>
              <a:t>staghands</a:t>
            </a:r>
            <a:r>
              <a:rPr lang="en-US" altLang="en-US" sz="2600" dirty="0" smtClean="0">
                <a:latin typeface="Times New Roman" panose="02020603050405020304" pitchFamily="18" charset="0"/>
                <a:cs typeface="Times New Roman" panose="02020603050405020304" pitchFamily="18" charset="0"/>
              </a:rPr>
              <a:t> </a:t>
            </a:r>
            <a:r>
              <a:rPr lang="en-US" altLang="en-US" sz="2600" dirty="0">
                <a:latin typeface="Times New Roman" panose="02020603050405020304" pitchFamily="18" charset="0"/>
                <a:cs typeface="Times New Roman" panose="02020603050405020304" pitchFamily="18" charset="0"/>
              </a:rPr>
              <a:t>on the job, they talked to the guy and it stopped.</a:t>
            </a:r>
          </a:p>
        </p:txBody>
      </p:sp>
    </p:spTree>
    <p:extLst>
      <p:ext uri="{BB962C8B-B14F-4D97-AF65-F5344CB8AC3E}">
        <p14:creationId xmlns:p14="http://schemas.microsoft.com/office/powerpoint/2010/main" val="2424114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152400" y="274638"/>
            <a:ext cx="8839200" cy="1143000"/>
          </a:xfrm>
        </p:spPr>
        <p:txBody>
          <a:bodyPr>
            <a:normAutofit/>
          </a:bodyPr>
          <a:lstStyle/>
          <a:p>
            <a:pPr eaLnBrk="1" fontAlgn="auto" hangingPunct="1">
              <a:spcAft>
                <a:spcPts val="0"/>
              </a:spcAft>
              <a:defRPr/>
            </a:pPr>
            <a:r>
              <a:rPr lang="en-US" altLang="en-US" sz="3200" cap="small" dirty="0" smtClean="0">
                <a:latin typeface="Times New Roman" panose="02020603050405020304" pitchFamily="18" charset="0"/>
                <a:cs typeface="Times New Roman" panose="02020603050405020304" pitchFamily="18" charset="0"/>
              </a:rPr>
              <a:t>Policy</a:t>
            </a:r>
            <a:endParaRPr lang="en-US" altLang="en-US" sz="3200" cap="small" dirty="0">
              <a:latin typeface="Times New Roman" panose="02020603050405020304" pitchFamily="18" charset="0"/>
              <a:cs typeface="Times New Roman" panose="02020603050405020304" pitchFamily="18" charset="0"/>
            </a:endParaRPr>
          </a:p>
        </p:txBody>
      </p:sp>
      <p:sp>
        <p:nvSpPr>
          <p:cNvPr id="94211" name="Rectangle 3"/>
          <p:cNvSpPr>
            <a:spLocks noGrp="1" noChangeArrowheads="1"/>
          </p:cNvSpPr>
          <p:nvPr>
            <p:ph idx="1"/>
          </p:nvPr>
        </p:nvSpPr>
        <p:spPr>
          <a:xfrm>
            <a:off x="152400" y="1295400"/>
            <a:ext cx="8763000" cy="5257800"/>
          </a:xfrm>
        </p:spPr>
        <p:txBody>
          <a:bodyPr/>
          <a:lstStyle/>
          <a:p>
            <a:pPr marL="0" indent="0" algn="ctr">
              <a:lnSpc>
                <a:spcPct val="80000"/>
              </a:lnSpc>
              <a:buNone/>
              <a:defRPr/>
            </a:pPr>
            <a:r>
              <a:rPr lang="en-US" dirty="0">
                <a:latin typeface="Times" panose="02020603050405020304" pitchFamily="18" charset="0"/>
                <a:cs typeface="Times" panose="02020603050405020304" pitchFamily="18" charset="0"/>
              </a:rPr>
              <a:t>It is the policy of Local Two to maintain a model workplace free from harassment and other forms of discrimination based on race, color, religion, sex, national origin, age, disability, and sexual orientation. </a:t>
            </a:r>
            <a:endParaRPr lang="en-US" dirty="0" smtClean="0">
              <a:latin typeface="Times" panose="02020603050405020304" pitchFamily="18" charset="0"/>
              <a:cs typeface="Times" panose="02020603050405020304" pitchFamily="18" charset="0"/>
            </a:endParaRPr>
          </a:p>
          <a:p>
            <a:pPr marL="0" indent="0" algn="ctr">
              <a:lnSpc>
                <a:spcPct val="80000"/>
              </a:lnSpc>
              <a:buNone/>
              <a:defRPr/>
            </a:pPr>
            <a:endParaRPr lang="en-US" dirty="0" smtClean="0">
              <a:latin typeface="Times" panose="02020603050405020304" pitchFamily="18" charset="0"/>
              <a:cs typeface="Times" panose="02020603050405020304" pitchFamily="18" charset="0"/>
            </a:endParaRPr>
          </a:p>
          <a:p>
            <a:pPr marL="0" indent="0" algn="ctr">
              <a:lnSpc>
                <a:spcPct val="80000"/>
              </a:lnSpc>
              <a:buNone/>
              <a:defRPr/>
            </a:pPr>
            <a:r>
              <a:rPr lang="en-US" dirty="0" smtClean="0">
                <a:latin typeface="Times" panose="02020603050405020304" pitchFamily="18" charset="0"/>
                <a:cs typeface="Times" panose="02020603050405020304" pitchFamily="18" charset="0"/>
              </a:rPr>
              <a:t>Accordingly</a:t>
            </a:r>
            <a:r>
              <a:rPr lang="en-US" dirty="0">
                <a:latin typeface="Times" panose="02020603050405020304" pitchFamily="18" charset="0"/>
                <a:cs typeface="Times" panose="02020603050405020304" pitchFamily="18" charset="0"/>
              </a:rPr>
              <a:t>, Local Two has zero tolerance for harassment or any other form of unlawful discrimination. In addition, Local Two will not tolerate retaliation against any employee for reporting matters under this policy or procedure, or for assisting in any inquiry about such a report.</a:t>
            </a:r>
          </a:p>
          <a:p>
            <a:pPr marL="812800" indent="-812800" eaLnBrk="1" fontAlgn="auto" hangingPunct="1">
              <a:lnSpc>
                <a:spcPct val="80000"/>
              </a:lnSpc>
              <a:spcAft>
                <a:spcPts val="0"/>
              </a:spcAft>
              <a:buFontTx/>
              <a:buAutoNum type="romanUcPeriod"/>
              <a:defRPr/>
            </a:pPr>
            <a:endParaRPr lang="en-US" altLang="en-US" sz="2800" dirty="0">
              <a:solidFill>
                <a:srgbClr val="FFFFFF"/>
              </a:solidFill>
              <a:latin typeface="Times New Roman" panose="02020603050405020304" pitchFamily="18" charset="0"/>
              <a:cs typeface="Times New Roman" panose="02020603050405020304" pitchFamily="18" charset="0"/>
            </a:endParaRPr>
          </a:p>
        </p:txBody>
      </p:sp>
      <p:sp>
        <p:nvSpPr>
          <p:cNvPr id="9220" name="Text Box 5"/>
          <p:cNvSpPr txBox="1">
            <a:spLocks noChangeArrowheads="1"/>
          </p:cNvSpPr>
          <p:nvPr/>
        </p:nvSpPr>
        <p:spPr bwMode="auto">
          <a:xfrm>
            <a:off x="8137525" y="5278438"/>
            <a:ext cx="1682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eaLnBrk="1" hangingPunct="1">
              <a:lnSpc>
                <a:spcPct val="100000"/>
              </a:lnSpc>
              <a:spcBef>
                <a:spcPct val="0"/>
              </a:spcBef>
              <a:buFontTx/>
              <a:buNone/>
            </a:pPr>
            <a:endParaRPr lang="en-US" altLang="en-US" sz="4400" i="0">
              <a:latin typeface="Abadi MT Condensed Extra Bold" pitchFamily="34" charset="0"/>
            </a:endParaRPr>
          </a:p>
        </p:txBody>
      </p:sp>
    </p:spTree>
    <p:extLst>
      <p:ext uri="{BB962C8B-B14F-4D97-AF65-F5344CB8AC3E}">
        <p14:creationId xmlns:p14="http://schemas.microsoft.com/office/powerpoint/2010/main" val="22440090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457200" y="685800"/>
            <a:ext cx="8229600" cy="609600"/>
          </a:xfrm>
        </p:spPr>
        <p:txBody>
          <a:bodyPr>
            <a:noAutofit/>
          </a:bodyPr>
          <a:lstStyle/>
          <a:p>
            <a:pPr eaLnBrk="1" fontAlgn="auto" hangingPunct="1">
              <a:spcAft>
                <a:spcPts val="0"/>
              </a:spcAft>
              <a:defRPr/>
            </a:pPr>
            <a:r>
              <a:rPr lang="en-US" altLang="en-US" sz="4000" cap="small" dirty="0">
                <a:latin typeface="Times New Roman" panose="02020603050405020304" pitchFamily="18" charset="0"/>
                <a:cs typeface="Times New Roman" panose="02020603050405020304" pitchFamily="18" charset="0"/>
              </a:rPr>
              <a:t>Case Study</a:t>
            </a:r>
          </a:p>
        </p:txBody>
      </p:sp>
      <p:sp>
        <p:nvSpPr>
          <p:cNvPr id="16387" name="Rectangle 3"/>
          <p:cNvSpPr>
            <a:spLocks noGrp="1" noChangeArrowheads="1"/>
          </p:cNvSpPr>
          <p:nvPr>
            <p:ph idx="1"/>
          </p:nvPr>
        </p:nvSpPr>
        <p:spPr>
          <a:xfrm>
            <a:off x="304800" y="1905000"/>
            <a:ext cx="8534400" cy="4267200"/>
          </a:xfrm>
        </p:spPr>
        <p:txBody>
          <a:bodyPr/>
          <a:lstStyle/>
          <a:p>
            <a:pPr marL="0" indent="0" eaLnBrk="1" fontAlgn="auto" hangingPunct="1">
              <a:spcAft>
                <a:spcPts val="0"/>
              </a:spcAft>
              <a:buFontTx/>
              <a:buNone/>
              <a:defRPr/>
            </a:pPr>
            <a:r>
              <a:rPr lang="en-US" altLang="en-US" sz="2400" dirty="0">
                <a:latin typeface="Times New Roman" panose="02020603050405020304" pitchFamily="18" charset="0"/>
                <a:cs typeface="Times New Roman" panose="02020603050405020304" pitchFamily="18" charset="0"/>
              </a:rPr>
              <a:t>Incident of Harassment – Strategies for Responding</a:t>
            </a:r>
          </a:p>
          <a:p>
            <a:pPr eaLnBrk="1" fontAlgn="auto" hangingPunct="1">
              <a:spcAft>
                <a:spcPts val="0"/>
              </a:spcAft>
              <a:defRPr/>
            </a:pPr>
            <a:endParaRPr lang="en-US" altLang="en-US" sz="800" dirty="0">
              <a:latin typeface="Times New Roman" panose="02020603050405020304" pitchFamily="18" charset="0"/>
              <a:cs typeface="Times New Roman" panose="02020603050405020304" pitchFamily="18" charset="0"/>
            </a:endParaRPr>
          </a:p>
          <a:p>
            <a:pPr eaLnBrk="1" fontAlgn="auto" hangingPunct="1">
              <a:spcAft>
                <a:spcPts val="0"/>
              </a:spcAft>
              <a:defRPr/>
            </a:pPr>
            <a:r>
              <a:rPr lang="en-US" altLang="en-US" sz="2400" dirty="0">
                <a:latin typeface="Times New Roman" panose="02020603050405020304" pitchFamily="18" charset="0"/>
                <a:cs typeface="Times New Roman" panose="02020603050405020304" pitchFamily="18" charset="0"/>
              </a:rPr>
              <a:t>What should the “</a:t>
            </a:r>
            <a:r>
              <a:rPr lang="en-US" altLang="en-US" sz="2400" dirty="0" smtClean="0">
                <a:latin typeface="Times New Roman" panose="02020603050405020304" pitchFamily="18" charset="0"/>
                <a:cs typeface="Times New Roman" panose="02020603050405020304" pitchFamily="18" charset="0"/>
              </a:rPr>
              <a:t>Harasser” done </a:t>
            </a:r>
            <a:r>
              <a:rPr lang="en-US" altLang="en-US" sz="2400" dirty="0">
                <a:latin typeface="Times New Roman" panose="02020603050405020304" pitchFamily="18" charset="0"/>
                <a:cs typeface="Times New Roman" panose="02020603050405020304" pitchFamily="18" charset="0"/>
              </a:rPr>
              <a:t>differently?</a:t>
            </a:r>
          </a:p>
          <a:p>
            <a:pPr eaLnBrk="1" fontAlgn="auto" hangingPunct="1">
              <a:spcAft>
                <a:spcPts val="0"/>
              </a:spcAft>
              <a:defRPr/>
            </a:pPr>
            <a:endParaRPr lang="en-US" altLang="en-US" sz="2400" dirty="0">
              <a:latin typeface="Times New Roman" panose="02020603050405020304" pitchFamily="18" charset="0"/>
              <a:cs typeface="Times New Roman" panose="02020603050405020304" pitchFamily="18" charset="0"/>
            </a:endParaRPr>
          </a:p>
          <a:p>
            <a:pPr eaLnBrk="1" fontAlgn="auto" hangingPunct="1">
              <a:spcAft>
                <a:spcPts val="0"/>
              </a:spcAft>
              <a:defRPr/>
            </a:pPr>
            <a:endParaRPr lang="en-US" altLang="en-US" sz="2400" dirty="0">
              <a:latin typeface="Times New Roman" panose="02020603050405020304" pitchFamily="18" charset="0"/>
              <a:cs typeface="Times New Roman" panose="02020603050405020304" pitchFamily="18" charset="0"/>
            </a:endParaRPr>
          </a:p>
          <a:p>
            <a:pPr eaLnBrk="1" fontAlgn="auto" hangingPunct="1">
              <a:spcAft>
                <a:spcPts val="0"/>
              </a:spcAft>
              <a:defRPr/>
            </a:pPr>
            <a:endParaRPr lang="en-US" altLang="en-US" sz="2400" dirty="0">
              <a:latin typeface="Times New Roman" panose="02020603050405020304" pitchFamily="18" charset="0"/>
              <a:cs typeface="Times New Roman" panose="02020603050405020304" pitchFamily="18" charset="0"/>
            </a:endParaRPr>
          </a:p>
          <a:p>
            <a:pPr eaLnBrk="1" fontAlgn="auto" hangingPunct="1">
              <a:spcAft>
                <a:spcPts val="0"/>
              </a:spcAft>
              <a:defRPr/>
            </a:pPr>
            <a:endParaRPr lang="en-US" altLang="en-US" sz="2400" dirty="0">
              <a:latin typeface="Times New Roman" panose="02020603050405020304" pitchFamily="18" charset="0"/>
              <a:cs typeface="Times New Roman" panose="02020603050405020304" pitchFamily="18" charset="0"/>
            </a:endParaRPr>
          </a:p>
          <a:p>
            <a:pPr eaLnBrk="1" fontAlgn="auto" hangingPunct="1">
              <a:spcAft>
                <a:spcPts val="0"/>
              </a:spcAft>
              <a:defRPr/>
            </a:pPr>
            <a:r>
              <a:rPr lang="en-US" altLang="en-US" sz="2400" dirty="0">
                <a:latin typeface="Times New Roman" panose="02020603050405020304" pitchFamily="18" charset="0"/>
                <a:cs typeface="Times New Roman" panose="02020603050405020304" pitchFamily="18" charset="0"/>
              </a:rPr>
              <a:t>What could have the female </a:t>
            </a:r>
            <a:r>
              <a:rPr lang="en-US" altLang="en-US" sz="2400" dirty="0" smtClean="0">
                <a:latin typeface="Times New Roman" panose="02020603050405020304" pitchFamily="18" charset="0"/>
                <a:cs typeface="Times New Roman" panose="02020603050405020304" pitchFamily="18" charset="0"/>
              </a:rPr>
              <a:t>stagehand </a:t>
            </a:r>
            <a:r>
              <a:rPr lang="en-US" altLang="en-US" sz="2400" dirty="0">
                <a:latin typeface="Times New Roman" panose="02020603050405020304" pitchFamily="18" charset="0"/>
                <a:cs typeface="Times New Roman" panose="02020603050405020304" pitchFamily="18" charset="0"/>
              </a:rPr>
              <a:t>done differently?</a:t>
            </a:r>
          </a:p>
          <a:p>
            <a:pPr eaLnBrk="1" fontAlgn="auto" hangingPunct="1">
              <a:spcAft>
                <a:spcPts val="0"/>
              </a:spcAft>
              <a:defRPr/>
            </a:pPr>
            <a:endParaRPr lang="en-US" altLang="en-US" sz="2400" dirty="0">
              <a:latin typeface="Times New Roman" panose="02020603050405020304" pitchFamily="18" charset="0"/>
              <a:cs typeface="Times New Roman" panose="02020603050405020304" pitchFamily="18" charset="0"/>
            </a:endParaRPr>
          </a:p>
          <a:p>
            <a:pPr marL="0" indent="0" eaLnBrk="1" fontAlgn="auto" hangingPunct="1">
              <a:spcAft>
                <a:spcPts val="0"/>
              </a:spcAft>
              <a:buNone/>
              <a:defRPr/>
            </a:pPr>
            <a:endParaRPr lang="en-US" altLang="en-US" sz="2400" dirty="0">
              <a:latin typeface="Times New Roman" panose="02020603050405020304" pitchFamily="18" charset="0"/>
              <a:cs typeface="Times New Roman" panose="02020603050405020304" pitchFamily="18" charset="0"/>
            </a:endParaRPr>
          </a:p>
          <a:p>
            <a:pPr eaLnBrk="1" fontAlgn="auto" hangingPunct="1">
              <a:spcAft>
                <a:spcPts val="0"/>
              </a:spcAft>
              <a:defRPr/>
            </a:pPr>
            <a:endParaRPr lang="en-US" altLang="en-US" sz="2400" dirty="0">
              <a:latin typeface="Times New Roman" panose="02020603050405020304" pitchFamily="18" charset="0"/>
              <a:cs typeface="Times New Roman" panose="02020603050405020304" pitchFamily="18" charset="0"/>
            </a:endParaRPr>
          </a:p>
          <a:p>
            <a:pPr eaLnBrk="1" fontAlgn="auto" hangingPunct="1">
              <a:spcAft>
                <a:spcPts val="0"/>
              </a:spcAft>
              <a:defRPr/>
            </a:pPr>
            <a:endParaRPr lang="en-US" altLang="en-US" sz="2400" dirty="0">
              <a:latin typeface="Times New Roman" panose="02020603050405020304" pitchFamily="18" charset="0"/>
              <a:cs typeface="Times New Roman" panose="02020603050405020304" pitchFamily="18" charset="0"/>
            </a:endParaRPr>
          </a:p>
          <a:p>
            <a:pPr eaLnBrk="1" fontAlgn="auto" hangingPunct="1">
              <a:spcAft>
                <a:spcPts val="0"/>
              </a:spcAft>
              <a:defRPr/>
            </a:pPr>
            <a:endParaRPr lang="en-US" altLang="en-US" sz="2400" dirty="0">
              <a:latin typeface="Times New Roman" panose="02020603050405020304" pitchFamily="18" charset="0"/>
              <a:cs typeface="Times New Roman" panose="02020603050405020304" pitchFamily="18" charset="0"/>
            </a:endParaRPr>
          </a:p>
          <a:p>
            <a:pPr eaLnBrk="1" fontAlgn="auto" hangingPunct="1">
              <a:spcAft>
                <a:spcPts val="0"/>
              </a:spcAft>
              <a:defRPr/>
            </a:pPr>
            <a:endParaRPr lang="en-US" altLang="en-US" sz="2400" dirty="0">
              <a:latin typeface="Times New Roman" panose="02020603050405020304" pitchFamily="18" charset="0"/>
              <a:cs typeface="Times New Roman" panose="02020603050405020304" pitchFamily="18" charset="0"/>
            </a:endParaRPr>
          </a:p>
          <a:p>
            <a:pPr eaLnBrk="1" fontAlgn="auto" hangingPunct="1">
              <a:spcAft>
                <a:spcPts val="0"/>
              </a:spcAft>
              <a:defRPr/>
            </a:pPr>
            <a:endParaRPr lang="en-US" altLang="en-US" sz="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67645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671513" y="227013"/>
            <a:ext cx="7766050" cy="1325562"/>
          </a:xfrm>
        </p:spPr>
        <p:txBody>
          <a:bodyPr/>
          <a:lstStyle/>
          <a:p>
            <a:pPr eaLnBrk="1" fontAlgn="auto" hangingPunct="1">
              <a:spcAft>
                <a:spcPts val="0"/>
              </a:spcAft>
              <a:defRPr/>
            </a:pPr>
            <a:r>
              <a:rPr lang="en-US" altLang="en-US" dirty="0">
                <a:latin typeface="Times New Roman" panose="02020603050405020304" pitchFamily="18" charset="0"/>
                <a:cs typeface="Times New Roman" panose="02020603050405020304" pitchFamily="18" charset="0"/>
              </a:rPr>
              <a:t>Quiz</a:t>
            </a:r>
          </a:p>
        </p:txBody>
      </p:sp>
      <p:sp>
        <p:nvSpPr>
          <p:cNvPr id="101379" name="Slide Number Placeholder 1"/>
          <p:cNvSpPr>
            <a:spLocks noGrp="1"/>
          </p:cNvSpPr>
          <p:nvPr>
            <p:ph type="sldNum" sz="quarter" idx="4294967295"/>
          </p:nvPr>
        </p:nvSpPr>
        <p:spPr bwMode="auto">
          <a:xfrm>
            <a:off x="7885113" y="5883275"/>
            <a:ext cx="5651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a:lnSpc>
                <a:spcPct val="100000"/>
              </a:lnSpc>
              <a:spcBef>
                <a:spcPct val="0"/>
              </a:spcBef>
              <a:buFontTx/>
              <a:buNone/>
            </a:pPr>
            <a:fld id="{AFC330D8-309B-40F4-B07C-DDEE74A5A9C5}" type="slidenum">
              <a:rPr lang="en-US" altLang="en-US" sz="1400" i="0" smtClean="0">
                <a:latin typeface="Arial" panose="020B0604020202020204" pitchFamily="34" charset="0"/>
              </a:rPr>
              <a:pPr>
                <a:lnSpc>
                  <a:spcPct val="100000"/>
                </a:lnSpc>
                <a:spcBef>
                  <a:spcPct val="0"/>
                </a:spcBef>
                <a:buFontTx/>
                <a:buNone/>
              </a:pPr>
              <a:t>31</a:t>
            </a:fld>
            <a:endParaRPr lang="en-US" altLang="en-US" sz="1400" i="0" smtClean="0">
              <a:latin typeface="Arial" panose="020B0604020202020204" pitchFamily="34" charset="0"/>
            </a:endParaRPr>
          </a:p>
        </p:txBody>
      </p:sp>
      <p:sp>
        <p:nvSpPr>
          <p:cNvPr id="5" name="Rectangle 4"/>
          <p:cNvSpPr>
            <a:spLocks noGrp="1" noChangeArrowheads="1"/>
          </p:cNvSpPr>
          <p:nvPr/>
        </p:nvSpPr>
        <p:spPr>
          <a:xfrm>
            <a:off x="4495800" y="6346825"/>
            <a:ext cx="2895600" cy="473075"/>
          </a:xfrm>
          <a:prstGeom prst="rect">
            <a:avLst/>
          </a:prstGeom>
        </p:spPr>
        <p:txBody>
          <a:bodyPr anchor="ctr">
            <a:normAutofit lnSpcReduction="10000"/>
          </a:bodyP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400" dirty="0"/>
              <a:t>www.ers-eap.com </a:t>
            </a:r>
            <a:r>
              <a:rPr lang="en-US" dirty="0"/>
              <a:t>  </a:t>
            </a:r>
          </a:p>
          <a:p>
            <a:pPr>
              <a:defRPr/>
            </a:pPr>
            <a:r>
              <a:rPr lang="en-US" dirty="0"/>
              <a:t>Username:  CMAP   Password: EAP</a:t>
            </a:r>
          </a:p>
        </p:txBody>
      </p:sp>
      <p:sp>
        <p:nvSpPr>
          <p:cNvPr id="7" name="Rectangle 3"/>
          <p:cNvSpPr txBox="1">
            <a:spLocks noChangeArrowheads="1"/>
          </p:cNvSpPr>
          <p:nvPr/>
        </p:nvSpPr>
        <p:spPr>
          <a:xfrm>
            <a:off x="647700" y="1552575"/>
            <a:ext cx="7848600" cy="4343400"/>
          </a:xfrm>
          <a:prstGeom prst="rect">
            <a:avLst/>
          </a:prstGeom>
        </p:spPr>
        <p:txBody>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115888" indent="-33338" algn="ctr">
              <a:buFont typeface="Wingdings" pitchFamily="2" charset="2"/>
              <a:buNone/>
              <a:defRPr/>
            </a:pPr>
            <a:r>
              <a:rPr lang="en-US" sz="3400" i="0" dirty="0">
                <a:latin typeface="Times New Roman" panose="02020603050405020304" pitchFamily="18" charset="0"/>
                <a:cs typeface="Times New Roman" panose="02020603050405020304" pitchFamily="18" charset="0"/>
              </a:rPr>
              <a:t>An employee who asks a co-worker out on a date is not a harasser.</a:t>
            </a:r>
          </a:p>
          <a:p>
            <a:pPr algn="ctr">
              <a:buFont typeface="Wingdings" pitchFamily="2" charset="2"/>
              <a:buNone/>
              <a:defRPr/>
            </a:pPr>
            <a:endParaRPr lang="en-US" sz="3400" dirty="0">
              <a:latin typeface="Times New Roman" panose="02020603050405020304" pitchFamily="18" charset="0"/>
              <a:cs typeface="Times New Roman" panose="02020603050405020304" pitchFamily="18" charset="0"/>
            </a:endParaRPr>
          </a:p>
          <a:p>
            <a:pPr algn="ctr">
              <a:buFont typeface="Wingdings" pitchFamily="2" charset="2"/>
              <a:buNone/>
              <a:defRPr/>
            </a:pPr>
            <a:r>
              <a:rPr lang="en-US" sz="3400" dirty="0">
                <a:latin typeface="Times New Roman" panose="02020603050405020304" pitchFamily="18" charset="0"/>
                <a:cs typeface="Times New Roman" panose="02020603050405020304" pitchFamily="18" charset="0"/>
              </a:rPr>
              <a:t>True or False?</a:t>
            </a:r>
          </a:p>
        </p:txBody>
      </p:sp>
    </p:spTree>
    <p:extLst>
      <p:ext uri="{BB962C8B-B14F-4D97-AF65-F5344CB8AC3E}">
        <p14:creationId xmlns:p14="http://schemas.microsoft.com/office/powerpoint/2010/main" val="3654885093"/>
      </p:ext>
    </p:extLst>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492125" y="304800"/>
            <a:ext cx="8229600" cy="1143000"/>
          </a:xfrm>
        </p:spPr>
        <p:txBody>
          <a:bodyPr/>
          <a:lstStyle/>
          <a:p>
            <a:pPr eaLnBrk="1" fontAlgn="auto" hangingPunct="1">
              <a:spcAft>
                <a:spcPts val="0"/>
              </a:spcAft>
              <a:defRPr/>
            </a:pPr>
            <a:r>
              <a:rPr lang="en-US" altLang="en-US" dirty="0">
                <a:latin typeface="Times New Roman" panose="02020603050405020304" pitchFamily="18" charset="0"/>
                <a:cs typeface="Times New Roman" panose="02020603050405020304" pitchFamily="18" charset="0"/>
              </a:rPr>
              <a:t>Quiz</a:t>
            </a:r>
          </a:p>
        </p:txBody>
      </p:sp>
      <p:sp>
        <p:nvSpPr>
          <p:cNvPr id="103427" name="Slide Number Placeholder 1"/>
          <p:cNvSpPr>
            <a:spLocks noGrp="1"/>
          </p:cNvSpPr>
          <p:nvPr>
            <p:ph type="sldNum" sz="quarter" idx="4294967295"/>
          </p:nvPr>
        </p:nvSpPr>
        <p:spPr bwMode="auto">
          <a:xfrm>
            <a:off x="7885113" y="5883275"/>
            <a:ext cx="5651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a:lnSpc>
                <a:spcPct val="100000"/>
              </a:lnSpc>
              <a:spcBef>
                <a:spcPct val="0"/>
              </a:spcBef>
              <a:buFontTx/>
              <a:buNone/>
            </a:pPr>
            <a:fld id="{CFBD736D-C01F-4650-A901-78BACDB479B8}" type="slidenum">
              <a:rPr lang="en-US" altLang="en-US" sz="1400" i="0" smtClean="0">
                <a:latin typeface="Arial" panose="020B0604020202020204" pitchFamily="34" charset="0"/>
              </a:rPr>
              <a:pPr>
                <a:lnSpc>
                  <a:spcPct val="100000"/>
                </a:lnSpc>
                <a:spcBef>
                  <a:spcPct val="0"/>
                </a:spcBef>
                <a:buFontTx/>
                <a:buNone/>
              </a:pPr>
              <a:t>32</a:t>
            </a:fld>
            <a:endParaRPr lang="en-US" altLang="en-US" sz="1400" i="0" smtClean="0">
              <a:latin typeface="Arial" panose="020B0604020202020204" pitchFamily="34" charset="0"/>
            </a:endParaRPr>
          </a:p>
        </p:txBody>
      </p:sp>
      <p:sp>
        <p:nvSpPr>
          <p:cNvPr id="5" name="Rectangle 4"/>
          <p:cNvSpPr>
            <a:spLocks noGrp="1" noChangeArrowheads="1"/>
          </p:cNvSpPr>
          <p:nvPr/>
        </p:nvSpPr>
        <p:spPr>
          <a:xfrm>
            <a:off x="4495800" y="6346825"/>
            <a:ext cx="2895600" cy="473075"/>
          </a:xfrm>
          <a:prstGeom prst="rect">
            <a:avLst/>
          </a:prstGeom>
        </p:spPr>
        <p:txBody>
          <a:bodyPr anchor="ctr">
            <a:normAutofit lnSpcReduction="10000"/>
          </a:bodyP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400" dirty="0"/>
              <a:t>www.ers-eap.com </a:t>
            </a:r>
            <a:r>
              <a:rPr lang="en-US" dirty="0"/>
              <a:t>  </a:t>
            </a:r>
          </a:p>
          <a:p>
            <a:pPr>
              <a:defRPr/>
            </a:pPr>
            <a:r>
              <a:rPr lang="en-US" dirty="0"/>
              <a:t>Username:  CMAP   Password: EAP</a:t>
            </a:r>
          </a:p>
        </p:txBody>
      </p:sp>
      <p:sp>
        <p:nvSpPr>
          <p:cNvPr id="7" name="Rectangle 3"/>
          <p:cNvSpPr txBox="1">
            <a:spLocks noChangeArrowheads="1"/>
          </p:cNvSpPr>
          <p:nvPr/>
        </p:nvSpPr>
        <p:spPr>
          <a:xfrm>
            <a:off x="571500" y="1803400"/>
            <a:ext cx="7848600" cy="4343400"/>
          </a:xfrm>
          <a:prstGeom prst="rect">
            <a:avLst/>
          </a:prstGeom>
        </p:spPr>
        <p:txBody>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58738" indent="23813" algn="ctr">
              <a:buFont typeface="Wingdings 2"/>
              <a:buNone/>
              <a:defRPr/>
            </a:pPr>
            <a:r>
              <a:rPr lang="en-US" sz="3400" i="0" dirty="0">
                <a:latin typeface="Times New Roman" panose="02020603050405020304" pitchFamily="18" charset="0"/>
                <a:cs typeface="Times New Roman" panose="02020603050405020304" pitchFamily="18" charset="0"/>
              </a:rPr>
              <a:t>A man who makes lewd, sexual jokes about other men cannot be held guilty of harassment if he is heterosexual.</a:t>
            </a:r>
          </a:p>
          <a:p>
            <a:pPr algn="ctr">
              <a:buFont typeface="Wingdings" pitchFamily="2" charset="2"/>
              <a:buNone/>
              <a:defRPr/>
            </a:pPr>
            <a:endParaRPr lang="en-US" sz="3400" dirty="0">
              <a:latin typeface="Times New Roman" panose="02020603050405020304" pitchFamily="18" charset="0"/>
              <a:cs typeface="Times New Roman" panose="02020603050405020304" pitchFamily="18" charset="0"/>
            </a:endParaRPr>
          </a:p>
          <a:p>
            <a:pPr algn="ctr">
              <a:buFont typeface="Wingdings" pitchFamily="2" charset="2"/>
              <a:buNone/>
              <a:defRPr/>
            </a:pPr>
            <a:r>
              <a:rPr lang="en-US" sz="3400" dirty="0">
                <a:latin typeface="Times New Roman" panose="02020603050405020304" pitchFamily="18" charset="0"/>
                <a:cs typeface="Times New Roman" panose="02020603050405020304" pitchFamily="18" charset="0"/>
              </a:rPr>
              <a:t>True or False?</a:t>
            </a:r>
          </a:p>
        </p:txBody>
      </p:sp>
    </p:spTree>
    <p:extLst>
      <p:ext uri="{BB962C8B-B14F-4D97-AF65-F5344CB8AC3E}">
        <p14:creationId xmlns:p14="http://schemas.microsoft.com/office/powerpoint/2010/main" val="1339318201"/>
      </p:ext>
    </p:extLst>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657225" y="236538"/>
            <a:ext cx="7766050" cy="1327150"/>
          </a:xfrm>
        </p:spPr>
        <p:txBody>
          <a:bodyPr/>
          <a:lstStyle/>
          <a:p>
            <a:pPr eaLnBrk="1" fontAlgn="auto" hangingPunct="1">
              <a:spcAft>
                <a:spcPts val="0"/>
              </a:spcAft>
              <a:defRPr/>
            </a:pPr>
            <a:r>
              <a:rPr lang="en-US" altLang="en-US" dirty="0">
                <a:latin typeface="Times New Roman" panose="02020603050405020304" pitchFamily="18" charset="0"/>
                <a:cs typeface="Times New Roman" panose="02020603050405020304" pitchFamily="18" charset="0"/>
              </a:rPr>
              <a:t>Quiz</a:t>
            </a:r>
          </a:p>
        </p:txBody>
      </p:sp>
      <p:sp>
        <p:nvSpPr>
          <p:cNvPr id="105475" name="Slide Number Placeholder 1"/>
          <p:cNvSpPr>
            <a:spLocks noGrp="1"/>
          </p:cNvSpPr>
          <p:nvPr>
            <p:ph type="sldNum" sz="quarter" idx="4294967295"/>
          </p:nvPr>
        </p:nvSpPr>
        <p:spPr bwMode="auto">
          <a:xfrm>
            <a:off x="7885113" y="5883275"/>
            <a:ext cx="5651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a:lnSpc>
                <a:spcPct val="100000"/>
              </a:lnSpc>
              <a:spcBef>
                <a:spcPct val="0"/>
              </a:spcBef>
              <a:buFontTx/>
              <a:buNone/>
            </a:pPr>
            <a:fld id="{F52DA13C-DD5C-4AA2-880A-C4C147A9ED4A}" type="slidenum">
              <a:rPr lang="en-US" altLang="en-US" sz="1400" i="0" smtClean="0">
                <a:latin typeface="Arial" panose="020B0604020202020204" pitchFamily="34" charset="0"/>
              </a:rPr>
              <a:pPr>
                <a:lnSpc>
                  <a:spcPct val="100000"/>
                </a:lnSpc>
                <a:spcBef>
                  <a:spcPct val="0"/>
                </a:spcBef>
                <a:buFontTx/>
                <a:buNone/>
              </a:pPr>
              <a:t>33</a:t>
            </a:fld>
            <a:endParaRPr lang="en-US" altLang="en-US" sz="1400" i="0" smtClean="0">
              <a:latin typeface="Arial" panose="020B0604020202020204" pitchFamily="34" charset="0"/>
            </a:endParaRPr>
          </a:p>
        </p:txBody>
      </p:sp>
      <p:sp>
        <p:nvSpPr>
          <p:cNvPr id="5" name="Rectangle 4"/>
          <p:cNvSpPr>
            <a:spLocks noGrp="1" noChangeArrowheads="1"/>
          </p:cNvSpPr>
          <p:nvPr/>
        </p:nvSpPr>
        <p:spPr>
          <a:xfrm>
            <a:off x="4495800" y="6346825"/>
            <a:ext cx="2895600" cy="473075"/>
          </a:xfrm>
          <a:prstGeom prst="rect">
            <a:avLst/>
          </a:prstGeom>
        </p:spPr>
        <p:txBody>
          <a:bodyPr anchor="ctr">
            <a:normAutofit lnSpcReduction="10000"/>
          </a:bodyP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400" dirty="0"/>
              <a:t>www.ers-eap.com </a:t>
            </a:r>
            <a:r>
              <a:rPr lang="en-US" dirty="0"/>
              <a:t>  </a:t>
            </a:r>
          </a:p>
          <a:p>
            <a:pPr>
              <a:defRPr/>
            </a:pPr>
            <a:r>
              <a:rPr lang="en-US" dirty="0"/>
              <a:t>Username:  CMAP   Password: EAP</a:t>
            </a:r>
          </a:p>
        </p:txBody>
      </p:sp>
      <p:sp>
        <p:nvSpPr>
          <p:cNvPr id="7" name="Rectangle 3"/>
          <p:cNvSpPr txBox="1">
            <a:spLocks noChangeArrowheads="1"/>
          </p:cNvSpPr>
          <p:nvPr/>
        </p:nvSpPr>
        <p:spPr>
          <a:xfrm>
            <a:off x="685800" y="1709738"/>
            <a:ext cx="7696200" cy="4343400"/>
          </a:xfrm>
          <a:prstGeom prst="rect">
            <a:avLst/>
          </a:prstGeom>
        </p:spPr>
        <p:txBody>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115888" indent="-33338" algn="ctr">
              <a:buFont typeface="Wingdings 2"/>
              <a:buNone/>
              <a:defRPr/>
            </a:pPr>
            <a:r>
              <a:rPr lang="en-US" sz="3400" i="0" dirty="0">
                <a:latin typeface="Times New Roman" panose="02020603050405020304" pitchFamily="18" charset="0"/>
                <a:cs typeface="Times New Roman" panose="02020603050405020304" pitchFamily="18" charset="0"/>
              </a:rPr>
              <a:t>Before using the company’s grievance procedure, the individual who has been sexually harassed must show that she has already attempted to stop the harassment on her own.</a:t>
            </a:r>
          </a:p>
          <a:p>
            <a:pPr algn="ctr">
              <a:buFont typeface="Wingdings" pitchFamily="2" charset="2"/>
              <a:buNone/>
              <a:defRPr/>
            </a:pPr>
            <a:endParaRPr lang="en-US" sz="3400" dirty="0">
              <a:latin typeface="Times New Roman" panose="02020603050405020304" pitchFamily="18" charset="0"/>
              <a:cs typeface="Times New Roman" panose="02020603050405020304" pitchFamily="18" charset="0"/>
            </a:endParaRPr>
          </a:p>
          <a:p>
            <a:pPr algn="ctr">
              <a:buFont typeface="Wingdings" pitchFamily="2" charset="2"/>
              <a:buNone/>
              <a:defRPr/>
            </a:pPr>
            <a:r>
              <a:rPr lang="en-US" sz="3400" dirty="0">
                <a:latin typeface="Times New Roman" panose="02020603050405020304" pitchFamily="18" charset="0"/>
                <a:cs typeface="Times New Roman" panose="02020603050405020304" pitchFamily="18" charset="0"/>
              </a:rPr>
              <a:t>True or False?</a:t>
            </a:r>
          </a:p>
        </p:txBody>
      </p:sp>
    </p:spTree>
    <p:extLst>
      <p:ext uri="{BB962C8B-B14F-4D97-AF65-F5344CB8AC3E}">
        <p14:creationId xmlns:p14="http://schemas.microsoft.com/office/powerpoint/2010/main" val="1521255286"/>
      </p:ext>
    </p:extLst>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685800" y="284163"/>
            <a:ext cx="7764463" cy="1325562"/>
          </a:xfrm>
        </p:spPr>
        <p:txBody>
          <a:bodyPr/>
          <a:lstStyle/>
          <a:p>
            <a:pPr eaLnBrk="1" fontAlgn="auto" hangingPunct="1">
              <a:spcAft>
                <a:spcPts val="0"/>
              </a:spcAft>
              <a:defRPr/>
            </a:pPr>
            <a:r>
              <a:rPr lang="en-US" altLang="en-US" dirty="0">
                <a:latin typeface="Times New Roman" panose="02020603050405020304" pitchFamily="18" charset="0"/>
                <a:cs typeface="Times New Roman" panose="02020603050405020304" pitchFamily="18" charset="0"/>
              </a:rPr>
              <a:t>Quiz</a:t>
            </a:r>
          </a:p>
        </p:txBody>
      </p:sp>
      <p:sp>
        <p:nvSpPr>
          <p:cNvPr id="107523" name="Slide Number Placeholder 1"/>
          <p:cNvSpPr>
            <a:spLocks noGrp="1"/>
          </p:cNvSpPr>
          <p:nvPr>
            <p:ph type="sldNum" sz="quarter" idx="4294967295"/>
          </p:nvPr>
        </p:nvSpPr>
        <p:spPr bwMode="auto">
          <a:xfrm>
            <a:off x="7885113" y="5883275"/>
            <a:ext cx="5651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a:lnSpc>
                <a:spcPct val="100000"/>
              </a:lnSpc>
              <a:spcBef>
                <a:spcPct val="0"/>
              </a:spcBef>
              <a:buFontTx/>
              <a:buNone/>
            </a:pPr>
            <a:fld id="{5800DC5A-C062-442F-B190-5EFB32324F7A}" type="slidenum">
              <a:rPr lang="en-US" altLang="en-US" sz="1400" i="0" smtClean="0">
                <a:latin typeface="Arial" panose="020B0604020202020204" pitchFamily="34" charset="0"/>
              </a:rPr>
              <a:pPr>
                <a:lnSpc>
                  <a:spcPct val="100000"/>
                </a:lnSpc>
                <a:spcBef>
                  <a:spcPct val="0"/>
                </a:spcBef>
                <a:buFontTx/>
                <a:buNone/>
              </a:pPr>
              <a:t>34</a:t>
            </a:fld>
            <a:endParaRPr lang="en-US" altLang="en-US" sz="1400" i="0" smtClean="0">
              <a:latin typeface="Arial" panose="020B0604020202020204" pitchFamily="34" charset="0"/>
            </a:endParaRPr>
          </a:p>
        </p:txBody>
      </p:sp>
      <p:sp>
        <p:nvSpPr>
          <p:cNvPr id="5" name="Rectangle 4"/>
          <p:cNvSpPr>
            <a:spLocks noGrp="1" noChangeArrowheads="1"/>
          </p:cNvSpPr>
          <p:nvPr/>
        </p:nvSpPr>
        <p:spPr>
          <a:xfrm>
            <a:off x="4495800" y="6346825"/>
            <a:ext cx="2895600" cy="473075"/>
          </a:xfrm>
          <a:prstGeom prst="rect">
            <a:avLst/>
          </a:prstGeom>
        </p:spPr>
        <p:txBody>
          <a:bodyPr anchor="ctr">
            <a:normAutofit lnSpcReduction="10000"/>
          </a:bodyP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400" dirty="0"/>
              <a:t>www.ers-eap.com </a:t>
            </a:r>
            <a:r>
              <a:rPr lang="en-US" dirty="0"/>
              <a:t>  </a:t>
            </a:r>
          </a:p>
          <a:p>
            <a:pPr>
              <a:defRPr/>
            </a:pPr>
            <a:r>
              <a:rPr lang="en-US" dirty="0"/>
              <a:t>Username:  CMAP   Password: EAP</a:t>
            </a:r>
          </a:p>
        </p:txBody>
      </p:sp>
      <p:sp>
        <p:nvSpPr>
          <p:cNvPr id="7" name="Rectangle 3"/>
          <p:cNvSpPr txBox="1">
            <a:spLocks noChangeArrowheads="1"/>
          </p:cNvSpPr>
          <p:nvPr/>
        </p:nvSpPr>
        <p:spPr>
          <a:xfrm>
            <a:off x="723900" y="1609725"/>
            <a:ext cx="7696200" cy="4343400"/>
          </a:xfrm>
          <a:prstGeom prst="rect">
            <a:avLst/>
          </a:prstGeom>
        </p:spPr>
        <p:txBody>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115888" indent="-33338" algn="ctr">
              <a:buFont typeface="Wingdings 2"/>
              <a:buNone/>
              <a:defRPr/>
            </a:pPr>
            <a:r>
              <a:rPr lang="en-US" sz="3400" i="0" dirty="0">
                <a:latin typeface="Times New Roman" panose="02020603050405020304" pitchFamily="18" charset="0"/>
                <a:cs typeface="Times New Roman" panose="02020603050405020304" pitchFamily="18" charset="0"/>
              </a:rPr>
              <a:t>If a manager or staff member is not aware of his/her offensive behavior he/she cannot be accused of sexual harassment.</a:t>
            </a:r>
          </a:p>
          <a:p>
            <a:pPr algn="ctr">
              <a:buFont typeface="Wingdings" pitchFamily="2" charset="2"/>
              <a:buNone/>
              <a:defRPr/>
            </a:pPr>
            <a:endParaRPr lang="en-US" sz="3400" dirty="0">
              <a:latin typeface="Times New Roman" panose="02020603050405020304" pitchFamily="18" charset="0"/>
              <a:cs typeface="Times New Roman" panose="02020603050405020304" pitchFamily="18" charset="0"/>
            </a:endParaRPr>
          </a:p>
          <a:p>
            <a:pPr algn="ctr">
              <a:buFont typeface="Wingdings" pitchFamily="2" charset="2"/>
              <a:buNone/>
              <a:defRPr/>
            </a:pPr>
            <a:r>
              <a:rPr lang="en-US" sz="3400" dirty="0">
                <a:latin typeface="Times New Roman" panose="02020603050405020304" pitchFamily="18" charset="0"/>
                <a:cs typeface="Times New Roman" panose="02020603050405020304" pitchFamily="18" charset="0"/>
              </a:rPr>
              <a:t>True or False?</a:t>
            </a:r>
          </a:p>
        </p:txBody>
      </p:sp>
    </p:spTree>
    <p:extLst>
      <p:ext uri="{BB962C8B-B14F-4D97-AF65-F5344CB8AC3E}">
        <p14:creationId xmlns:p14="http://schemas.microsoft.com/office/powerpoint/2010/main" val="3838138853"/>
      </p:ext>
    </p:extLst>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685800" y="152400"/>
            <a:ext cx="7764463" cy="1325563"/>
          </a:xfrm>
        </p:spPr>
        <p:txBody>
          <a:bodyPr/>
          <a:lstStyle/>
          <a:p>
            <a:pPr eaLnBrk="1" fontAlgn="auto" hangingPunct="1">
              <a:spcAft>
                <a:spcPts val="0"/>
              </a:spcAft>
              <a:defRPr/>
            </a:pPr>
            <a:r>
              <a:rPr lang="en-US" altLang="en-US" dirty="0">
                <a:latin typeface="Times New Roman" panose="02020603050405020304" pitchFamily="18" charset="0"/>
                <a:cs typeface="Times New Roman" panose="02020603050405020304" pitchFamily="18" charset="0"/>
              </a:rPr>
              <a:t>Quiz</a:t>
            </a:r>
          </a:p>
        </p:txBody>
      </p:sp>
      <p:sp>
        <p:nvSpPr>
          <p:cNvPr id="109571" name="Slide Number Placeholder 1"/>
          <p:cNvSpPr>
            <a:spLocks noGrp="1"/>
          </p:cNvSpPr>
          <p:nvPr>
            <p:ph type="sldNum" sz="quarter" idx="4294967295"/>
          </p:nvPr>
        </p:nvSpPr>
        <p:spPr bwMode="auto">
          <a:xfrm>
            <a:off x="7885113" y="5883275"/>
            <a:ext cx="5651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a:lnSpc>
                <a:spcPct val="100000"/>
              </a:lnSpc>
              <a:spcBef>
                <a:spcPct val="0"/>
              </a:spcBef>
              <a:buFontTx/>
              <a:buNone/>
            </a:pPr>
            <a:fld id="{99BF37C8-DBA2-42D1-9BC1-8B5C4C782541}" type="slidenum">
              <a:rPr lang="en-US" altLang="en-US" sz="1400" i="0" smtClean="0">
                <a:latin typeface="Arial" panose="020B0604020202020204" pitchFamily="34" charset="0"/>
              </a:rPr>
              <a:pPr>
                <a:lnSpc>
                  <a:spcPct val="100000"/>
                </a:lnSpc>
                <a:spcBef>
                  <a:spcPct val="0"/>
                </a:spcBef>
                <a:buFontTx/>
                <a:buNone/>
              </a:pPr>
              <a:t>35</a:t>
            </a:fld>
            <a:endParaRPr lang="en-US" altLang="en-US" sz="1400" i="0" smtClean="0">
              <a:latin typeface="Arial" panose="020B0604020202020204" pitchFamily="34" charset="0"/>
            </a:endParaRPr>
          </a:p>
        </p:txBody>
      </p:sp>
      <p:sp>
        <p:nvSpPr>
          <p:cNvPr id="5" name="Rectangle 4"/>
          <p:cNvSpPr>
            <a:spLocks noGrp="1" noChangeArrowheads="1"/>
          </p:cNvSpPr>
          <p:nvPr/>
        </p:nvSpPr>
        <p:spPr>
          <a:xfrm>
            <a:off x="4495800" y="6346825"/>
            <a:ext cx="2895600" cy="473075"/>
          </a:xfrm>
          <a:prstGeom prst="rect">
            <a:avLst/>
          </a:prstGeom>
        </p:spPr>
        <p:txBody>
          <a:bodyPr anchor="ctr">
            <a:normAutofit lnSpcReduction="10000"/>
          </a:bodyP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400" dirty="0"/>
              <a:t>www.ers-eap.com </a:t>
            </a:r>
            <a:r>
              <a:rPr lang="en-US" dirty="0"/>
              <a:t>  </a:t>
            </a:r>
          </a:p>
          <a:p>
            <a:pPr>
              <a:defRPr/>
            </a:pPr>
            <a:r>
              <a:rPr lang="en-US" dirty="0"/>
              <a:t>Username:  CMAP   Password: EAP</a:t>
            </a:r>
          </a:p>
        </p:txBody>
      </p:sp>
      <p:sp>
        <p:nvSpPr>
          <p:cNvPr id="7" name="Rectangle 3"/>
          <p:cNvSpPr txBox="1">
            <a:spLocks noChangeArrowheads="1"/>
          </p:cNvSpPr>
          <p:nvPr/>
        </p:nvSpPr>
        <p:spPr>
          <a:xfrm>
            <a:off x="723900" y="1609725"/>
            <a:ext cx="7696200" cy="4343400"/>
          </a:xfrm>
          <a:prstGeom prst="rect">
            <a:avLst/>
          </a:prstGeom>
        </p:spPr>
        <p:txBody>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115888" indent="-33338" algn="ctr">
              <a:buFont typeface="Wingdings 2"/>
              <a:buNone/>
              <a:defRPr/>
            </a:pPr>
            <a:r>
              <a:rPr lang="en-US" sz="3400" i="0" dirty="0">
                <a:latin typeface="Times New Roman" panose="02020603050405020304" pitchFamily="18" charset="0"/>
                <a:cs typeface="Times New Roman" panose="02020603050405020304" pitchFamily="18" charset="0"/>
              </a:rPr>
              <a:t>If the employee submits to requests for sexual favors, he/she nullifies the right to file a sexual harassment complaint.</a:t>
            </a:r>
          </a:p>
          <a:p>
            <a:pPr algn="ctr">
              <a:buFont typeface="Wingdings" pitchFamily="2" charset="2"/>
              <a:buNone/>
              <a:defRPr/>
            </a:pPr>
            <a:endParaRPr lang="en-US" sz="3400" dirty="0">
              <a:latin typeface="Times New Roman" panose="02020603050405020304" pitchFamily="18" charset="0"/>
              <a:cs typeface="Times New Roman" panose="02020603050405020304" pitchFamily="18" charset="0"/>
            </a:endParaRPr>
          </a:p>
          <a:p>
            <a:pPr algn="ctr">
              <a:buFont typeface="Wingdings" pitchFamily="2" charset="2"/>
              <a:buNone/>
              <a:defRPr/>
            </a:pPr>
            <a:r>
              <a:rPr lang="en-US" sz="3400" dirty="0">
                <a:latin typeface="Times New Roman" panose="02020603050405020304" pitchFamily="18" charset="0"/>
                <a:cs typeface="Times New Roman" panose="02020603050405020304" pitchFamily="18" charset="0"/>
              </a:rPr>
              <a:t>True or False?</a:t>
            </a:r>
          </a:p>
        </p:txBody>
      </p:sp>
    </p:spTree>
    <p:extLst>
      <p:ext uri="{BB962C8B-B14F-4D97-AF65-F5344CB8AC3E}">
        <p14:creationId xmlns:p14="http://schemas.microsoft.com/office/powerpoint/2010/main" val="3685685496"/>
      </p:ext>
    </p:extLst>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a:xfrm>
            <a:off x="685800" y="304800"/>
            <a:ext cx="7764463" cy="1325563"/>
          </a:xfrm>
        </p:spPr>
        <p:txBody>
          <a:bodyPr/>
          <a:lstStyle/>
          <a:p>
            <a:pPr eaLnBrk="1" fontAlgn="auto" hangingPunct="1">
              <a:spcAft>
                <a:spcPts val="0"/>
              </a:spcAft>
              <a:defRPr/>
            </a:pPr>
            <a:r>
              <a:rPr lang="en-US" altLang="en-US" dirty="0">
                <a:latin typeface="Times New Roman" panose="02020603050405020304" pitchFamily="18" charset="0"/>
                <a:cs typeface="Times New Roman" panose="02020603050405020304" pitchFamily="18" charset="0"/>
              </a:rPr>
              <a:t>Quiz</a:t>
            </a:r>
          </a:p>
        </p:txBody>
      </p:sp>
      <p:sp>
        <p:nvSpPr>
          <p:cNvPr id="79875" name="Content Placeholder 2"/>
          <p:cNvSpPr>
            <a:spLocks noGrp="1"/>
          </p:cNvSpPr>
          <p:nvPr>
            <p:ph idx="1"/>
          </p:nvPr>
        </p:nvSpPr>
        <p:spPr/>
        <p:txBody>
          <a:bodyPr/>
          <a:lstStyle/>
          <a:p>
            <a:pPr marL="80963" indent="0" algn="ctr" eaLnBrk="1" fontAlgn="auto" hangingPunct="1">
              <a:spcAft>
                <a:spcPts val="0"/>
              </a:spcAft>
              <a:buFontTx/>
              <a:buNone/>
              <a:defRPr/>
            </a:pPr>
            <a:r>
              <a:rPr lang="en-US" altLang="en-US" sz="3400" dirty="0">
                <a:latin typeface="Times New Roman" panose="02020603050405020304" pitchFamily="18" charset="0"/>
                <a:cs typeface="Times New Roman" panose="02020603050405020304" pitchFamily="18" charset="0"/>
              </a:rPr>
              <a:t>If your harassment complaint is not proven, you cannot make a retaliation claim.</a:t>
            </a:r>
          </a:p>
          <a:p>
            <a:pPr marL="80963" indent="0" algn="ctr" eaLnBrk="1" fontAlgn="auto" hangingPunct="1">
              <a:spcAft>
                <a:spcPts val="0"/>
              </a:spcAft>
              <a:buFontTx/>
              <a:buNone/>
              <a:defRPr/>
            </a:pPr>
            <a:endParaRPr lang="en-US" altLang="en-US" sz="3400" dirty="0">
              <a:latin typeface="Times New Roman" panose="02020603050405020304" pitchFamily="18" charset="0"/>
              <a:cs typeface="Times New Roman" panose="02020603050405020304" pitchFamily="18" charset="0"/>
            </a:endParaRPr>
          </a:p>
          <a:p>
            <a:pPr marL="80963" indent="0" algn="ctr" eaLnBrk="1" fontAlgn="auto" hangingPunct="1">
              <a:spcAft>
                <a:spcPts val="0"/>
              </a:spcAft>
              <a:buFontTx/>
              <a:buNone/>
              <a:defRPr/>
            </a:pPr>
            <a:r>
              <a:rPr lang="en-US" altLang="en-US" sz="3400" dirty="0">
                <a:latin typeface="Times New Roman" panose="02020603050405020304" pitchFamily="18" charset="0"/>
                <a:cs typeface="Times New Roman" panose="02020603050405020304" pitchFamily="18" charset="0"/>
              </a:rPr>
              <a:t>True or False</a:t>
            </a:r>
          </a:p>
        </p:txBody>
      </p:sp>
      <p:sp>
        <p:nvSpPr>
          <p:cNvPr id="111620" name="Slide Number Placeholder 3"/>
          <p:cNvSpPr>
            <a:spLocks noGrp="1"/>
          </p:cNvSpPr>
          <p:nvPr>
            <p:ph type="sldNum" sz="quarter" idx="4294967295"/>
          </p:nvPr>
        </p:nvSpPr>
        <p:spPr bwMode="auto">
          <a:xfrm>
            <a:off x="7885113" y="5883275"/>
            <a:ext cx="5651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a:lnSpc>
                <a:spcPct val="100000"/>
              </a:lnSpc>
              <a:spcBef>
                <a:spcPct val="0"/>
              </a:spcBef>
              <a:buFontTx/>
              <a:buNone/>
            </a:pPr>
            <a:fld id="{5CD507D3-4B82-48E7-8A93-2F7C61480AC9}" type="slidenum">
              <a:rPr lang="en-US" altLang="en-US" sz="1400" i="0" smtClean="0">
                <a:latin typeface="Arial" panose="020B0604020202020204" pitchFamily="34" charset="0"/>
              </a:rPr>
              <a:pPr>
                <a:lnSpc>
                  <a:spcPct val="100000"/>
                </a:lnSpc>
                <a:spcBef>
                  <a:spcPct val="0"/>
                </a:spcBef>
                <a:buFontTx/>
                <a:buNone/>
              </a:pPr>
              <a:t>36</a:t>
            </a:fld>
            <a:endParaRPr lang="en-US" altLang="en-US" sz="1400" i="0" smtClean="0">
              <a:latin typeface="Arial" panose="020B0604020202020204" pitchFamily="34" charset="0"/>
            </a:endParaRPr>
          </a:p>
        </p:txBody>
      </p:sp>
    </p:spTree>
    <p:extLst>
      <p:ext uri="{BB962C8B-B14F-4D97-AF65-F5344CB8AC3E}">
        <p14:creationId xmlns:p14="http://schemas.microsoft.com/office/powerpoint/2010/main" val="3423248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685800" y="214313"/>
            <a:ext cx="7764463" cy="1327150"/>
          </a:xfrm>
        </p:spPr>
        <p:txBody>
          <a:bodyPr/>
          <a:lstStyle/>
          <a:p>
            <a:pPr eaLnBrk="1" fontAlgn="auto" hangingPunct="1">
              <a:spcAft>
                <a:spcPts val="0"/>
              </a:spcAft>
              <a:defRPr/>
            </a:pPr>
            <a:r>
              <a:rPr lang="en-US" altLang="en-US" dirty="0">
                <a:latin typeface="Times New Roman" panose="02020603050405020304" pitchFamily="18" charset="0"/>
                <a:cs typeface="Times New Roman" panose="02020603050405020304" pitchFamily="18" charset="0"/>
              </a:rPr>
              <a:t>Quiz</a:t>
            </a:r>
          </a:p>
        </p:txBody>
      </p:sp>
      <p:sp>
        <p:nvSpPr>
          <p:cNvPr id="113667" name="Slide Number Placeholder 1"/>
          <p:cNvSpPr>
            <a:spLocks noGrp="1"/>
          </p:cNvSpPr>
          <p:nvPr>
            <p:ph type="sldNum" sz="quarter" idx="4294967295"/>
          </p:nvPr>
        </p:nvSpPr>
        <p:spPr bwMode="auto">
          <a:xfrm>
            <a:off x="7885113" y="5883275"/>
            <a:ext cx="5651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a:lnSpc>
                <a:spcPct val="100000"/>
              </a:lnSpc>
              <a:spcBef>
                <a:spcPct val="0"/>
              </a:spcBef>
              <a:buFontTx/>
              <a:buNone/>
            </a:pPr>
            <a:fld id="{83A41177-9E41-4792-A1B2-D8C92E416CBA}" type="slidenum">
              <a:rPr lang="en-US" altLang="en-US" sz="1400" i="0" smtClean="0">
                <a:latin typeface="Arial" panose="020B0604020202020204" pitchFamily="34" charset="0"/>
              </a:rPr>
              <a:pPr>
                <a:lnSpc>
                  <a:spcPct val="100000"/>
                </a:lnSpc>
                <a:spcBef>
                  <a:spcPct val="0"/>
                </a:spcBef>
                <a:buFontTx/>
                <a:buNone/>
              </a:pPr>
              <a:t>37</a:t>
            </a:fld>
            <a:endParaRPr lang="en-US" altLang="en-US" sz="1400" i="0" smtClean="0">
              <a:latin typeface="Arial" panose="020B0604020202020204" pitchFamily="34" charset="0"/>
            </a:endParaRPr>
          </a:p>
        </p:txBody>
      </p:sp>
      <p:sp>
        <p:nvSpPr>
          <p:cNvPr id="5" name="Rectangle 4"/>
          <p:cNvSpPr>
            <a:spLocks noGrp="1" noChangeArrowheads="1"/>
          </p:cNvSpPr>
          <p:nvPr/>
        </p:nvSpPr>
        <p:spPr>
          <a:xfrm>
            <a:off x="4495800" y="6346825"/>
            <a:ext cx="2895600" cy="473075"/>
          </a:xfrm>
          <a:prstGeom prst="rect">
            <a:avLst/>
          </a:prstGeom>
        </p:spPr>
        <p:txBody>
          <a:bodyPr anchor="ctr">
            <a:normAutofit lnSpcReduction="10000"/>
          </a:bodyP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400" dirty="0"/>
              <a:t>www.ers-eap.com </a:t>
            </a:r>
            <a:r>
              <a:rPr lang="en-US" dirty="0"/>
              <a:t>  </a:t>
            </a:r>
          </a:p>
          <a:p>
            <a:pPr>
              <a:defRPr/>
            </a:pPr>
            <a:r>
              <a:rPr lang="en-US" dirty="0"/>
              <a:t>Username:  CMAP   Password: EAP</a:t>
            </a:r>
          </a:p>
        </p:txBody>
      </p:sp>
      <p:sp>
        <p:nvSpPr>
          <p:cNvPr id="7" name="Rectangle 3"/>
          <p:cNvSpPr txBox="1">
            <a:spLocks noChangeArrowheads="1"/>
          </p:cNvSpPr>
          <p:nvPr/>
        </p:nvSpPr>
        <p:spPr>
          <a:xfrm>
            <a:off x="723900" y="1782763"/>
            <a:ext cx="7696200" cy="4343400"/>
          </a:xfrm>
          <a:prstGeom prst="rect">
            <a:avLst/>
          </a:prstGeom>
        </p:spPr>
        <p:txBody>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115888" indent="-33338" algn="ctr">
              <a:buFont typeface="Wingdings 2"/>
              <a:buNone/>
              <a:defRPr/>
            </a:pPr>
            <a:r>
              <a:rPr lang="en-US" sz="3400" i="0" dirty="0">
                <a:latin typeface="Times New Roman" panose="02020603050405020304" pitchFamily="18" charset="0"/>
                <a:cs typeface="Times New Roman" panose="02020603050405020304" pitchFamily="18" charset="0"/>
              </a:rPr>
              <a:t>A manager has a legal duty to report any incident that he or she believes to be inappropriate conduct, even if it is not believed to be harassment.</a:t>
            </a:r>
          </a:p>
          <a:p>
            <a:pPr algn="ctr">
              <a:buFont typeface="Wingdings" pitchFamily="2" charset="2"/>
              <a:buNone/>
              <a:defRPr/>
            </a:pPr>
            <a:endParaRPr lang="en-US" sz="3400" dirty="0">
              <a:latin typeface="Times New Roman" panose="02020603050405020304" pitchFamily="18" charset="0"/>
              <a:cs typeface="Times New Roman" panose="02020603050405020304" pitchFamily="18" charset="0"/>
            </a:endParaRPr>
          </a:p>
          <a:p>
            <a:pPr algn="ctr">
              <a:buFont typeface="Wingdings" pitchFamily="2" charset="2"/>
              <a:buNone/>
              <a:defRPr/>
            </a:pPr>
            <a:r>
              <a:rPr lang="en-US" sz="3400" dirty="0">
                <a:latin typeface="Times New Roman" panose="02020603050405020304" pitchFamily="18" charset="0"/>
                <a:cs typeface="Times New Roman" panose="02020603050405020304" pitchFamily="18" charset="0"/>
              </a:rPr>
              <a:t>True or False?</a:t>
            </a:r>
          </a:p>
        </p:txBody>
      </p:sp>
    </p:spTree>
    <p:extLst>
      <p:ext uri="{BB962C8B-B14F-4D97-AF65-F5344CB8AC3E}">
        <p14:creationId xmlns:p14="http://schemas.microsoft.com/office/powerpoint/2010/main" val="1352960399"/>
      </p:ext>
    </p:extLst>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685800" y="255588"/>
            <a:ext cx="7764463" cy="1327150"/>
          </a:xfrm>
        </p:spPr>
        <p:txBody>
          <a:bodyPr/>
          <a:lstStyle/>
          <a:p>
            <a:pPr eaLnBrk="1" fontAlgn="auto" hangingPunct="1">
              <a:spcAft>
                <a:spcPts val="0"/>
              </a:spcAft>
              <a:defRPr/>
            </a:pPr>
            <a:r>
              <a:rPr lang="en-US" altLang="en-US" dirty="0">
                <a:latin typeface="Times New Roman" panose="02020603050405020304" pitchFamily="18" charset="0"/>
                <a:cs typeface="Times New Roman" panose="02020603050405020304" pitchFamily="18" charset="0"/>
              </a:rPr>
              <a:t>Quiz</a:t>
            </a:r>
          </a:p>
        </p:txBody>
      </p:sp>
      <p:sp>
        <p:nvSpPr>
          <p:cNvPr id="66563" name="Rectangle 3"/>
          <p:cNvSpPr>
            <a:spLocks noGrp="1" noChangeArrowheads="1"/>
          </p:cNvSpPr>
          <p:nvPr>
            <p:ph idx="1"/>
          </p:nvPr>
        </p:nvSpPr>
        <p:spPr>
          <a:xfrm>
            <a:off x="609600" y="1747838"/>
            <a:ext cx="7772400" cy="4267200"/>
          </a:xfrm>
        </p:spPr>
        <p:txBody>
          <a:bodyPr/>
          <a:lstStyle/>
          <a:p>
            <a:pPr marL="115888" indent="-33338" algn="ctr" eaLnBrk="1" fontAlgn="auto" hangingPunct="1">
              <a:spcAft>
                <a:spcPts val="0"/>
              </a:spcAft>
              <a:buFontTx/>
              <a:buNone/>
              <a:defRPr/>
            </a:pPr>
            <a:r>
              <a:rPr lang="en-US" sz="3400" dirty="0">
                <a:latin typeface="Times New Roman" panose="02020603050405020304" pitchFamily="18" charset="0"/>
                <a:cs typeface="Times New Roman" panose="02020603050405020304" pitchFamily="18" charset="0"/>
              </a:rPr>
              <a:t>A manager can be held personally liable or have to pay damages for proved sexual harassment.</a:t>
            </a:r>
          </a:p>
          <a:p>
            <a:pPr algn="ctr" eaLnBrk="1" fontAlgn="auto" hangingPunct="1">
              <a:spcAft>
                <a:spcPts val="0"/>
              </a:spcAft>
              <a:buFont typeface="Wingdings" pitchFamily="2" charset="2"/>
              <a:buNone/>
              <a:defRPr/>
            </a:pPr>
            <a:endParaRPr lang="en-US" sz="3400" dirty="0">
              <a:latin typeface="Times New Roman" panose="02020603050405020304" pitchFamily="18" charset="0"/>
              <a:cs typeface="Times New Roman" panose="02020603050405020304" pitchFamily="18" charset="0"/>
            </a:endParaRPr>
          </a:p>
          <a:p>
            <a:pPr algn="ctr" eaLnBrk="1" fontAlgn="auto" hangingPunct="1">
              <a:spcAft>
                <a:spcPts val="0"/>
              </a:spcAft>
              <a:buFont typeface="Wingdings" pitchFamily="2" charset="2"/>
              <a:buNone/>
              <a:defRPr/>
            </a:pPr>
            <a:r>
              <a:rPr lang="en-US" sz="3400" i="1" dirty="0">
                <a:latin typeface="Times New Roman" panose="02020603050405020304" pitchFamily="18" charset="0"/>
                <a:cs typeface="Times New Roman" panose="02020603050405020304" pitchFamily="18" charset="0"/>
              </a:rPr>
              <a:t>True of False?</a:t>
            </a:r>
          </a:p>
        </p:txBody>
      </p:sp>
      <p:sp>
        <p:nvSpPr>
          <p:cNvPr id="115716" name="Slide Number Placeholder 1"/>
          <p:cNvSpPr>
            <a:spLocks noGrp="1"/>
          </p:cNvSpPr>
          <p:nvPr>
            <p:ph type="sldNum" sz="quarter" idx="4294967295"/>
          </p:nvPr>
        </p:nvSpPr>
        <p:spPr bwMode="auto">
          <a:xfrm>
            <a:off x="7885113" y="5883275"/>
            <a:ext cx="5651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a:lnSpc>
                <a:spcPct val="100000"/>
              </a:lnSpc>
              <a:spcBef>
                <a:spcPct val="0"/>
              </a:spcBef>
              <a:buFontTx/>
              <a:buNone/>
            </a:pPr>
            <a:fld id="{4D4BFE97-96BA-4D87-9310-E51F8461D350}" type="slidenum">
              <a:rPr lang="en-US" altLang="en-US" sz="1400" i="0" smtClean="0">
                <a:latin typeface="Arial" panose="020B0604020202020204" pitchFamily="34" charset="0"/>
              </a:rPr>
              <a:pPr>
                <a:lnSpc>
                  <a:spcPct val="100000"/>
                </a:lnSpc>
                <a:spcBef>
                  <a:spcPct val="0"/>
                </a:spcBef>
                <a:buFontTx/>
                <a:buNone/>
              </a:pPr>
              <a:t>38</a:t>
            </a:fld>
            <a:endParaRPr lang="en-US" altLang="en-US" sz="1400" i="0" smtClean="0">
              <a:latin typeface="Arial" panose="020B0604020202020204" pitchFamily="34" charset="0"/>
            </a:endParaRPr>
          </a:p>
        </p:txBody>
      </p:sp>
      <p:sp>
        <p:nvSpPr>
          <p:cNvPr id="5" name="Rectangle 4"/>
          <p:cNvSpPr>
            <a:spLocks noGrp="1" noChangeArrowheads="1"/>
          </p:cNvSpPr>
          <p:nvPr/>
        </p:nvSpPr>
        <p:spPr>
          <a:xfrm>
            <a:off x="4495800" y="6346825"/>
            <a:ext cx="2895600" cy="473075"/>
          </a:xfrm>
          <a:prstGeom prst="rect">
            <a:avLst/>
          </a:prstGeom>
        </p:spPr>
        <p:txBody>
          <a:bodyPr anchor="ctr">
            <a:normAutofit lnSpcReduction="10000"/>
          </a:bodyP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400" dirty="0"/>
              <a:t>www.ers-eap.com </a:t>
            </a:r>
            <a:r>
              <a:rPr lang="en-US" dirty="0"/>
              <a:t>  </a:t>
            </a:r>
          </a:p>
          <a:p>
            <a:pPr>
              <a:defRPr/>
            </a:pPr>
            <a:r>
              <a:rPr lang="en-US" dirty="0"/>
              <a:t>Username:  CMAP   Password: EAP</a:t>
            </a:r>
          </a:p>
        </p:txBody>
      </p:sp>
    </p:spTree>
    <p:extLst>
      <p:ext uri="{BB962C8B-B14F-4D97-AF65-F5344CB8AC3E}">
        <p14:creationId xmlns:p14="http://schemas.microsoft.com/office/powerpoint/2010/main" val="1183441989"/>
      </p:ext>
    </p:extLst>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685800" y="255588"/>
            <a:ext cx="7764463" cy="1327150"/>
          </a:xfrm>
        </p:spPr>
        <p:txBody>
          <a:bodyPr/>
          <a:lstStyle/>
          <a:p>
            <a:pPr eaLnBrk="1" fontAlgn="auto" hangingPunct="1">
              <a:spcAft>
                <a:spcPts val="0"/>
              </a:spcAft>
              <a:defRPr/>
            </a:pPr>
            <a:r>
              <a:rPr lang="en-US" altLang="en-US" dirty="0">
                <a:latin typeface="Times New Roman" panose="02020603050405020304" pitchFamily="18" charset="0"/>
                <a:cs typeface="Times New Roman" panose="02020603050405020304" pitchFamily="18" charset="0"/>
              </a:rPr>
              <a:t>Quiz</a:t>
            </a:r>
          </a:p>
        </p:txBody>
      </p:sp>
      <p:sp>
        <p:nvSpPr>
          <p:cNvPr id="86019" name="Rectangle 3"/>
          <p:cNvSpPr>
            <a:spLocks noGrp="1" noChangeArrowheads="1"/>
          </p:cNvSpPr>
          <p:nvPr>
            <p:ph idx="1"/>
          </p:nvPr>
        </p:nvSpPr>
        <p:spPr>
          <a:xfrm>
            <a:off x="609600" y="1747838"/>
            <a:ext cx="7772400" cy="4267200"/>
          </a:xfrm>
        </p:spPr>
        <p:txBody>
          <a:bodyPr/>
          <a:lstStyle/>
          <a:p>
            <a:pPr eaLnBrk="1" fontAlgn="auto" hangingPunct="1">
              <a:spcAft>
                <a:spcPts val="0"/>
              </a:spcAft>
              <a:buFont typeface="Wingdings" panose="05000000000000000000" pitchFamily="2" charset="2"/>
              <a:buNone/>
              <a:defRPr/>
            </a:pPr>
            <a:r>
              <a:rPr lang="en-US" altLang="en-US" sz="3400" dirty="0">
                <a:latin typeface="Times New Roman" panose="02020603050405020304" pitchFamily="18" charset="0"/>
                <a:cs typeface="Times New Roman" panose="02020603050405020304" pitchFamily="18" charset="0"/>
              </a:rPr>
              <a:t>Sexual Harassment can only occur during school and company – work hours</a:t>
            </a:r>
          </a:p>
          <a:p>
            <a:pPr algn="ctr" eaLnBrk="1" fontAlgn="auto" hangingPunct="1">
              <a:spcAft>
                <a:spcPts val="0"/>
              </a:spcAft>
              <a:buFont typeface="Wingdings" panose="05000000000000000000" pitchFamily="2" charset="2"/>
              <a:buNone/>
              <a:defRPr/>
            </a:pPr>
            <a:endParaRPr lang="en-US" altLang="en-US" sz="3400" i="1" dirty="0">
              <a:latin typeface="Times New Roman" panose="02020603050405020304" pitchFamily="18" charset="0"/>
              <a:cs typeface="Times New Roman" panose="02020603050405020304" pitchFamily="18" charset="0"/>
            </a:endParaRPr>
          </a:p>
          <a:p>
            <a:pPr algn="ctr" eaLnBrk="1" fontAlgn="auto" hangingPunct="1">
              <a:spcAft>
                <a:spcPts val="0"/>
              </a:spcAft>
              <a:buFont typeface="Wingdings" panose="05000000000000000000" pitchFamily="2" charset="2"/>
              <a:buNone/>
              <a:defRPr/>
            </a:pPr>
            <a:endParaRPr lang="en-US" altLang="en-US" sz="3400" i="1" dirty="0">
              <a:latin typeface="Times New Roman" panose="02020603050405020304" pitchFamily="18" charset="0"/>
              <a:cs typeface="Times New Roman" panose="02020603050405020304" pitchFamily="18" charset="0"/>
            </a:endParaRPr>
          </a:p>
          <a:p>
            <a:pPr algn="ctr" eaLnBrk="1" fontAlgn="auto" hangingPunct="1">
              <a:spcAft>
                <a:spcPts val="0"/>
              </a:spcAft>
              <a:buFont typeface="Wingdings" panose="05000000000000000000" pitchFamily="2" charset="2"/>
              <a:buNone/>
              <a:defRPr/>
            </a:pPr>
            <a:r>
              <a:rPr lang="en-US" altLang="en-US" sz="3400" i="1" dirty="0">
                <a:latin typeface="Times New Roman" panose="02020603050405020304" pitchFamily="18" charset="0"/>
                <a:cs typeface="Times New Roman" panose="02020603050405020304" pitchFamily="18" charset="0"/>
              </a:rPr>
              <a:t>True of False?</a:t>
            </a:r>
          </a:p>
        </p:txBody>
      </p:sp>
      <p:sp>
        <p:nvSpPr>
          <p:cNvPr id="117764" name="Slide Number Placeholder 1"/>
          <p:cNvSpPr>
            <a:spLocks noGrp="1"/>
          </p:cNvSpPr>
          <p:nvPr>
            <p:ph type="sldNum" sz="quarter" idx="4294967295"/>
          </p:nvPr>
        </p:nvSpPr>
        <p:spPr bwMode="auto">
          <a:xfrm>
            <a:off x="7885113" y="5883275"/>
            <a:ext cx="5651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a:lnSpc>
                <a:spcPct val="100000"/>
              </a:lnSpc>
              <a:spcBef>
                <a:spcPct val="0"/>
              </a:spcBef>
              <a:buFontTx/>
              <a:buNone/>
            </a:pPr>
            <a:fld id="{0DCDDC31-00E3-4C83-ADFB-6E237E23A15F}" type="slidenum">
              <a:rPr lang="en-US" altLang="en-US" sz="1400" i="0" smtClean="0">
                <a:latin typeface="Arial" panose="020B0604020202020204" pitchFamily="34" charset="0"/>
              </a:rPr>
              <a:pPr>
                <a:lnSpc>
                  <a:spcPct val="100000"/>
                </a:lnSpc>
                <a:spcBef>
                  <a:spcPct val="0"/>
                </a:spcBef>
                <a:buFontTx/>
                <a:buNone/>
              </a:pPr>
              <a:t>39</a:t>
            </a:fld>
            <a:endParaRPr lang="en-US" altLang="en-US" sz="1400" i="0" smtClean="0">
              <a:latin typeface="Arial" panose="020B0604020202020204" pitchFamily="34" charset="0"/>
            </a:endParaRPr>
          </a:p>
        </p:txBody>
      </p:sp>
      <p:sp>
        <p:nvSpPr>
          <p:cNvPr id="5" name="Rectangle 4"/>
          <p:cNvSpPr>
            <a:spLocks noGrp="1" noChangeArrowheads="1"/>
          </p:cNvSpPr>
          <p:nvPr/>
        </p:nvSpPr>
        <p:spPr>
          <a:xfrm>
            <a:off x="4495800" y="6346825"/>
            <a:ext cx="2895600" cy="473075"/>
          </a:xfrm>
          <a:prstGeom prst="rect">
            <a:avLst/>
          </a:prstGeom>
        </p:spPr>
        <p:txBody>
          <a:bodyPr anchor="ctr">
            <a:normAutofit lnSpcReduction="10000"/>
          </a:bodyP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400" dirty="0"/>
              <a:t>www.ers-eap.com </a:t>
            </a:r>
            <a:r>
              <a:rPr lang="en-US" dirty="0"/>
              <a:t>  </a:t>
            </a:r>
          </a:p>
          <a:p>
            <a:pPr>
              <a:defRPr/>
            </a:pPr>
            <a:r>
              <a:rPr lang="en-US" dirty="0"/>
              <a:t>Username:  CMAP   Password: EAP</a:t>
            </a:r>
          </a:p>
        </p:txBody>
      </p:sp>
    </p:spTree>
    <p:extLst>
      <p:ext uri="{BB962C8B-B14F-4D97-AF65-F5344CB8AC3E}">
        <p14:creationId xmlns:p14="http://schemas.microsoft.com/office/powerpoint/2010/main" val="3536297685"/>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152400" y="274638"/>
            <a:ext cx="8839200" cy="1143000"/>
          </a:xfrm>
        </p:spPr>
        <p:txBody>
          <a:bodyPr>
            <a:normAutofit/>
          </a:bodyPr>
          <a:lstStyle/>
          <a:p>
            <a:pPr>
              <a:defRPr/>
            </a:pPr>
            <a:r>
              <a:rPr lang="en-US" sz="3200" b="1" dirty="0">
                <a:latin typeface="Times New Roman" panose="02020603050405020304" pitchFamily="18" charset="0"/>
                <a:cs typeface="Times New Roman" panose="02020603050405020304" pitchFamily="18" charset="0"/>
              </a:rPr>
              <a:t>IATSE Equality Statement </a:t>
            </a:r>
            <a:endParaRPr lang="en-US" altLang="en-US" sz="3200" b="1" cap="small" dirty="0">
              <a:latin typeface="Times New Roman" panose="02020603050405020304" pitchFamily="18" charset="0"/>
              <a:cs typeface="Times New Roman" panose="02020603050405020304" pitchFamily="18" charset="0"/>
            </a:endParaRPr>
          </a:p>
        </p:txBody>
      </p:sp>
      <p:sp>
        <p:nvSpPr>
          <p:cNvPr id="94211" name="Rectangle 3"/>
          <p:cNvSpPr>
            <a:spLocks noGrp="1" noChangeArrowheads="1"/>
          </p:cNvSpPr>
          <p:nvPr>
            <p:ph idx="1"/>
          </p:nvPr>
        </p:nvSpPr>
        <p:spPr>
          <a:xfrm>
            <a:off x="609600" y="1752600"/>
            <a:ext cx="7848600" cy="4495800"/>
          </a:xfrm>
        </p:spPr>
        <p:txBody>
          <a:bodyPr>
            <a:normAutofit/>
          </a:bodyPr>
          <a:lstStyle/>
          <a:p>
            <a:pPr marL="0" indent="0" algn="ctr">
              <a:lnSpc>
                <a:spcPct val="80000"/>
              </a:lnSpc>
              <a:buNone/>
              <a:defRPr/>
            </a:pPr>
            <a:r>
              <a:rPr lang="en-US" dirty="0">
                <a:latin typeface="Times New Roman" panose="02020603050405020304" pitchFamily="18" charset="0"/>
                <a:cs typeface="Times New Roman" panose="02020603050405020304" pitchFamily="18" charset="0"/>
              </a:rPr>
              <a:t>Equal rights are the cornerstone </a:t>
            </a:r>
            <a:endParaRPr lang="en-US" dirty="0" smtClean="0">
              <a:latin typeface="Times New Roman" panose="02020603050405020304" pitchFamily="18" charset="0"/>
              <a:cs typeface="Times New Roman" panose="02020603050405020304" pitchFamily="18" charset="0"/>
            </a:endParaRPr>
          </a:p>
          <a:p>
            <a:pPr marL="0" indent="0" algn="ctr">
              <a:lnSpc>
                <a:spcPct val="80000"/>
              </a:lnSpc>
              <a:buNone/>
              <a:defRPr/>
            </a:pPr>
            <a:r>
              <a:rPr lang="en-US" dirty="0" smtClean="0">
                <a:latin typeface="Times New Roman" panose="02020603050405020304" pitchFamily="18" charset="0"/>
                <a:cs typeface="Times New Roman" panose="02020603050405020304" pitchFamily="18" charset="0"/>
              </a:rPr>
              <a:t>of </a:t>
            </a:r>
            <a:r>
              <a:rPr lang="en-US" dirty="0">
                <a:latin typeface="Times New Roman" panose="02020603050405020304" pitchFamily="18" charset="0"/>
                <a:cs typeface="Times New Roman" panose="02020603050405020304" pitchFamily="18" charset="0"/>
              </a:rPr>
              <a:t>the labor movement. </a:t>
            </a:r>
            <a:endParaRPr lang="en-US" dirty="0" smtClean="0">
              <a:latin typeface="Times New Roman" panose="02020603050405020304" pitchFamily="18" charset="0"/>
              <a:cs typeface="Times New Roman" panose="02020603050405020304" pitchFamily="18" charset="0"/>
            </a:endParaRPr>
          </a:p>
          <a:p>
            <a:pPr marL="0" indent="0" algn="ctr">
              <a:lnSpc>
                <a:spcPct val="80000"/>
              </a:lnSpc>
              <a:buNone/>
              <a:defRPr/>
            </a:pPr>
            <a:endParaRPr lang="en-US" dirty="0" smtClean="0">
              <a:latin typeface="Times New Roman" panose="02020603050405020304" pitchFamily="18" charset="0"/>
              <a:cs typeface="Times New Roman" panose="02020603050405020304" pitchFamily="18" charset="0"/>
            </a:endParaRPr>
          </a:p>
          <a:p>
            <a:pPr marL="0" indent="0" algn="ctr">
              <a:lnSpc>
                <a:spcPct val="80000"/>
              </a:lnSpc>
              <a:buNone/>
              <a:defRPr/>
            </a:pPr>
            <a:r>
              <a:rPr lang="en-US" dirty="0" smtClean="0">
                <a:latin typeface="Times New Roman" panose="02020603050405020304" pitchFamily="18" charset="0"/>
                <a:cs typeface="Times New Roman" panose="02020603050405020304" pitchFamily="18" charset="0"/>
              </a:rPr>
              <a:t>Unions </a:t>
            </a:r>
            <a:r>
              <a:rPr lang="en-US" dirty="0">
                <a:latin typeface="Times New Roman" panose="02020603050405020304" pitchFamily="18" charset="0"/>
                <a:cs typeface="Times New Roman" panose="02020603050405020304" pitchFamily="18" charset="0"/>
              </a:rPr>
              <a:t>were founded on the principle that all people are equal and all people are deserving of respect and fair treatment. </a:t>
            </a:r>
            <a:endParaRPr lang="en-US" dirty="0" smtClean="0">
              <a:latin typeface="Times New Roman" panose="02020603050405020304" pitchFamily="18" charset="0"/>
              <a:cs typeface="Times New Roman" panose="02020603050405020304" pitchFamily="18" charset="0"/>
            </a:endParaRPr>
          </a:p>
          <a:p>
            <a:pPr marL="0" indent="0" algn="ctr">
              <a:lnSpc>
                <a:spcPct val="80000"/>
              </a:lnSpc>
              <a:buNone/>
              <a:defRPr/>
            </a:pPr>
            <a:endParaRPr lang="en-US" dirty="0" smtClean="0">
              <a:latin typeface="Times New Roman" panose="02020603050405020304" pitchFamily="18" charset="0"/>
              <a:cs typeface="Times New Roman" panose="02020603050405020304" pitchFamily="18" charset="0"/>
            </a:endParaRPr>
          </a:p>
          <a:p>
            <a:pPr marL="0" indent="0" algn="ctr">
              <a:lnSpc>
                <a:spcPct val="80000"/>
              </a:lnSpc>
              <a:buNone/>
              <a:defRPr/>
            </a:pPr>
            <a:r>
              <a:rPr lang="en-US" dirty="0" smtClean="0">
                <a:latin typeface="Times New Roman" panose="02020603050405020304" pitchFamily="18" charset="0"/>
                <a:cs typeface="Times New Roman" panose="02020603050405020304" pitchFamily="18" charset="0"/>
              </a:rPr>
              <a:t>Equality </a:t>
            </a:r>
            <a:r>
              <a:rPr lang="en-US" dirty="0">
                <a:latin typeface="Times New Roman" panose="02020603050405020304" pitchFamily="18" charset="0"/>
                <a:cs typeface="Times New Roman" panose="02020603050405020304" pitchFamily="18" charset="0"/>
              </a:rPr>
              <a:t>issues run through all areas of trade union activities – from health and safety to wage negotiations. </a:t>
            </a:r>
            <a:endParaRPr lang="en-US" dirty="0">
              <a:latin typeface="Times" panose="02020603050405020304" pitchFamily="18" charset="0"/>
              <a:cs typeface="Times" panose="02020603050405020304" pitchFamily="18" charset="0"/>
            </a:endParaRPr>
          </a:p>
          <a:p>
            <a:pPr marL="812800" indent="-812800" eaLnBrk="1" fontAlgn="auto" hangingPunct="1">
              <a:lnSpc>
                <a:spcPct val="80000"/>
              </a:lnSpc>
              <a:spcAft>
                <a:spcPts val="0"/>
              </a:spcAft>
              <a:buFontTx/>
              <a:buAutoNum type="romanUcPeriod"/>
              <a:defRPr/>
            </a:pPr>
            <a:endParaRPr lang="en-US" altLang="en-US" sz="2800" dirty="0">
              <a:solidFill>
                <a:srgbClr val="FFFFFF"/>
              </a:solidFill>
              <a:latin typeface="Times New Roman" panose="02020603050405020304" pitchFamily="18" charset="0"/>
              <a:cs typeface="Times New Roman" panose="02020603050405020304" pitchFamily="18" charset="0"/>
            </a:endParaRPr>
          </a:p>
        </p:txBody>
      </p:sp>
      <p:sp>
        <p:nvSpPr>
          <p:cNvPr id="9220" name="Text Box 5"/>
          <p:cNvSpPr txBox="1">
            <a:spLocks noChangeArrowheads="1"/>
          </p:cNvSpPr>
          <p:nvPr/>
        </p:nvSpPr>
        <p:spPr bwMode="auto">
          <a:xfrm>
            <a:off x="8137525" y="5278438"/>
            <a:ext cx="1682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eaLnBrk="1" hangingPunct="1">
              <a:lnSpc>
                <a:spcPct val="100000"/>
              </a:lnSpc>
              <a:spcBef>
                <a:spcPct val="0"/>
              </a:spcBef>
              <a:buFontTx/>
              <a:buNone/>
            </a:pPr>
            <a:endParaRPr lang="en-US" altLang="en-US" sz="4400" i="0">
              <a:latin typeface="Abadi MT Condensed Extra Bold" pitchFamily="34" charset="0"/>
            </a:endParaRPr>
          </a:p>
        </p:txBody>
      </p:sp>
    </p:spTree>
    <p:extLst>
      <p:ext uri="{BB962C8B-B14F-4D97-AF65-F5344CB8AC3E}">
        <p14:creationId xmlns:p14="http://schemas.microsoft.com/office/powerpoint/2010/main" val="22250944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419100" y="533400"/>
            <a:ext cx="8229600" cy="639762"/>
          </a:xfrm>
        </p:spPr>
        <p:txBody>
          <a:bodyPr>
            <a:normAutofit fontScale="90000"/>
          </a:bodyPr>
          <a:lstStyle/>
          <a:p>
            <a:pPr eaLnBrk="1" fontAlgn="auto" hangingPunct="1">
              <a:spcAft>
                <a:spcPts val="0"/>
              </a:spcAft>
              <a:defRPr/>
            </a:pPr>
            <a:r>
              <a:rPr lang="en-US" altLang="en-US" dirty="0">
                <a:latin typeface="Times New Roman" panose="02020603050405020304" pitchFamily="18" charset="0"/>
                <a:cs typeface="Times New Roman" panose="02020603050405020304" pitchFamily="18" charset="0"/>
              </a:rPr>
              <a:t>Case Study</a:t>
            </a:r>
            <a:endParaRPr lang="en-US" altLang="en-US" dirty="0"/>
          </a:p>
        </p:txBody>
      </p:sp>
      <p:sp>
        <p:nvSpPr>
          <p:cNvPr id="17411" name="Rectangle 3"/>
          <p:cNvSpPr>
            <a:spLocks noGrp="1" noChangeArrowheads="1"/>
          </p:cNvSpPr>
          <p:nvPr>
            <p:ph idx="1"/>
          </p:nvPr>
        </p:nvSpPr>
        <p:spPr>
          <a:xfrm>
            <a:off x="228600" y="1295400"/>
            <a:ext cx="8610600" cy="5334000"/>
          </a:xfrm>
        </p:spPr>
        <p:txBody>
          <a:bodyPr/>
          <a:lstStyle/>
          <a:p>
            <a:pPr marL="0" indent="0" eaLnBrk="1" fontAlgn="auto" hangingPunct="1">
              <a:lnSpc>
                <a:spcPct val="90000"/>
              </a:lnSpc>
              <a:spcAft>
                <a:spcPts val="0"/>
              </a:spcAft>
              <a:buFontTx/>
              <a:buNone/>
              <a:defRPr/>
            </a:pPr>
            <a:r>
              <a:rPr lang="en-US" altLang="en-US" sz="2400" dirty="0">
                <a:latin typeface="Times New Roman" panose="02020603050405020304" pitchFamily="18" charset="0"/>
                <a:cs typeface="Times New Roman" panose="02020603050405020304" pitchFamily="18" charset="0"/>
              </a:rPr>
              <a:t>Incidents of Harassment - Presentation</a:t>
            </a:r>
          </a:p>
          <a:p>
            <a:pPr eaLnBrk="1" fontAlgn="auto" hangingPunct="1">
              <a:lnSpc>
                <a:spcPct val="90000"/>
              </a:lnSpc>
              <a:spcAft>
                <a:spcPts val="0"/>
              </a:spcAft>
              <a:defRPr/>
            </a:pPr>
            <a:endParaRPr lang="en-US" altLang="en-US" sz="800" dirty="0">
              <a:latin typeface="Times New Roman" panose="02020603050405020304" pitchFamily="18" charset="0"/>
              <a:cs typeface="Times New Roman" panose="02020603050405020304" pitchFamily="18" charset="0"/>
            </a:endParaRPr>
          </a:p>
          <a:p>
            <a:pPr eaLnBrk="1" fontAlgn="auto" hangingPunct="1">
              <a:lnSpc>
                <a:spcPct val="90000"/>
              </a:lnSpc>
              <a:spcAft>
                <a:spcPts val="0"/>
              </a:spcAft>
              <a:defRPr/>
            </a:pPr>
            <a:r>
              <a:rPr lang="en-US" altLang="en-US" sz="2400" dirty="0">
                <a:latin typeface="Times New Roman" panose="02020603050405020304" pitchFamily="18" charset="0"/>
                <a:cs typeface="Times New Roman" panose="02020603050405020304" pitchFamily="18" charset="0"/>
              </a:rPr>
              <a:t>An </a:t>
            </a:r>
            <a:r>
              <a:rPr lang="en-US" altLang="en-US" sz="2400" dirty="0" smtClean="0">
                <a:latin typeface="Times New Roman" panose="02020603050405020304" pitchFamily="18" charset="0"/>
                <a:cs typeface="Times New Roman" panose="02020603050405020304" pitchFamily="18" charset="0"/>
              </a:rPr>
              <a:t>journeyman </a:t>
            </a:r>
            <a:r>
              <a:rPr lang="en-US" altLang="en-US" sz="2400" dirty="0">
                <a:latin typeface="Times New Roman" panose="02020603050405020304" pitchFamily="18" charset="0"/>
                <a:cs typeface="Times New Roman" panose="02020603050405020304" pitchFamily="18" charset="0"/>
              </a:rPr>
              <a:t>made inappropriate comments about a female </a:t>
            </a:r>
            <a:r>
              <a:rPr lang="en-US" altLang="en-US" sz="2400" dirty="0" smtClean="0">
                <a:latin typeface="Times New Roman" panose="02020603050405020304" pitchFamily="18" charset="0"/>
                <a:cs typeface="Times New Roman" panose="02020603050405020304" pitchFamily="18" charset="0"/>
              </a:rPr>
              <a:t>colleague’s </a:t>
            </a:r>
            <a:r>
              <a:rPr lang="en-US" altLang="en-US" sz="2400" dirty="0">
                <a:latin typeface="Times New Roman" panose="02020603050405020304" pitchFamily="18" charset="0"/>
                <a:cs typeface="Times New Roman" panose="02020603050405020304" pitchFamily="18" charset="0"/>
              </a:rPr>
              <a:t>body and called her a derogatory name as she was </a:t>
            </a:r>
            <a:r>
              <a:rPr lang="en-US" altLang="en-US" sz="2400" dirty="0" smtClean="0">
                <a:latin typeface="Times New Roman" panose="02020603050405020304" pitchFamily="18" charset="0"/>
                <a:cs typeface="Times New Roman" panose="02020603050405020304" pitchFamily="18" charset="0"/>
              </a:rPr>
              <a:t>walking in </a:t>
            </a:r>
            <a:r>
              <a:rPr lang="en-US" altLang="en-US" sz="2400" dirty="0">
                <a:latin typeface="Times New Roman" panose="02020603050405020304" pitchFamily="18" charset="0"/>
                <a:cs typeface="Times New Roman" panose="02020603050405020304" pitchFamily="18" charset="0"/>
              </a:rPr>
              <a:t>front other tradesmen, she said that she was so stunned and caught off guard that she didn’t say anything.  </a:t>
            </a:r>
          </a:p>
          <a:p>
            <a:pPr eaLnBrk="1" fontAlgn="auto" hangingPunct="1">
              <a:lnSpc>
                <a:spcPct val="90000"/>
              </a:lnSpc>
              <a:spcAft>
                <a:spcPts val="0"/>
              </a:spcAft>
              <a:defRPr/>
            </a:pPr>
            <a:r>
              <a:rPr lang="en-US" altLang="en-US" sz="2400" dirty="0">
                <a:latin typeface="Times New Roman" panose="02020603050405020304" pitchFamily="18" charset="0"/>
                <a:cs typeface="Times New Roman" panose="02020603050405020304" pitchFamily="18" charset="0"/>
              </a:rPr>
              <a:t>She confronted him and then she told the union steward. The harassment stopped.</a:t>
            </a:r>
          </a:p>
          <a:p>
            <a:pPr eaLnBrk="1" fontAlgn="auto" hangingPunct="1">
              <a:lnSpc>
                <a:spcPct val="90000"/>
              </a:lnSpc>
              <a:spcAft>
                <a:spcPts val="0"/>
              </a:spcAft>
              <a:defRPr/>
            </a:pPr>
            <a:r>
              <a:rPr lang="en-US" altLang="en-US" sz="2400" dirty="0">
                <a:latin typeface="Times New Roman" panose="02020603050405020304" pitchFamily="18" charset="0"/>
                <a:cs typeface="Times New Roman" panose="02020603050405020304" pitchFamily="18" charset="0"/>
              </a:rPr>
              <a:t>Some one else complained to the contractor and the harasser was kicked off of the job before the week was over.</a:t>
            </a:r>
          </a:p>
          <a:p>
            <a:pPr eaLnBrk="1" fontAlgn="auto" hangingPunct="1">
              <a:lnSpc>
                <a:spcPct val="90000"/>
              </a:lnSpc>
              <a:spcAft>
                <a:spcPts val="0"/>
              </a:spcAft>
              <a:defRPr/>
            </a:pPr>
            <a:endParaRPr lang="en-US" altLang="en-US" sz="2400" dirty="0">
              <a:latin typeface="Times New Roman" panose="02020603050405020304" pitchFamily="18" charset="0"/>
              <a:cs typeface="Times New Roman" panose="02020603050405020304" pitchFamily="18" charset="0"/>
            </a:endParaRPr>
          </a:p>
          <a:p>
            <a:pPr lvl="1" eaLnBrk="1" fontAlgn="auto" hangingPunct="1">
              <a:lnSpc>
                <a:spcPct val="90000"/>
              </a:lnSpc>
              <a:spcAft>
                <a:spcPts val="0"/>
              </a:spcAft>
              <a:defRPr/>
            </a:pPr>
            <a:r>
              <a:rPr lang="en-US" altLang="en-US" sz="2400" dirty="0">
                <a:latin typeface="Times New Roman" panose="02020603050405020304" pitchFamily="18" charset="0"/>
                <a:cs typeface="Times New Roman" panose="02020603050405020304" pitchFamily="18" charset="0"/>
              </a:rPr>
              <a:t>Some of the guys retaliated against her by not talking to her and some even referred to her as “the woman that got a guy fired”.</a:t>
            </a:r>
          </a:p>
        </p:txBody>
      </p:sp>
    </p:spTree>
    <p:extLst>
      <p:ext uri="{BB962C8B-B14F-4D97-AF65-F5344CB8AC3E}">
        <p14:creationId xmlns:p14="http://schemas.microsoft.com/office/powerpoint/2010/main" val="30693949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457200" y="762000"/>
            <a:ext cx="8229600" cy="609600"/>
          </a:xfrm>
        </p:spPr>
        <p:txBody>
          <a:bodyPr>
            <a:normAutofit fontScale="90000"/>
          </a:bodyPr>
          <a:lstStyle/>
          <a:p>
            <a:pPr eaLnBrk="1" fontAlgn="auto" hangingPunct="1">
              <a:spcAft>
                <a:spcPts val="0"/>
              </a:spcAft>
              <a:defRPr/>
            </a:pPr>
            <a:r>
              <a:rPr lang="en-US" altLang="en-US" sz="4000" dirty="0">
                <a:latin typeface="Times New Roman" panose="02020603050405020304" pitchFamily="18" charset="0"/>
                <a:cs typeface="Times New Roman" panose="02020603050405020304" pitchFamily="18" charset="0"/>
              </a:rPr>
              <a:t>Case Study</a:t>
            </a:r>
          </a:p>
        </p:txBody>
      </p:sp>
      <p:sp>
        <p:nvSpPr>
          <p:cNvPr id="16387" name="Rectangle 3"/>
          <p:cNvSpPr>
            <a:spLocks noGrp="1" noChangeArrowheads="1"/>
          </p:cNvSpPr>
          <p:nvPr>
            <p:ph idx="1"/>
          </p:nvPr>
        </p:nvSpPr>
        <p:spPr>
          <a:xfrm>
            <a:off x="304800" y="1752600"/>
            <a:ext cx="8534400" cy="4114800"/>
          </a:xfrm>
        </p:spPr>
        <p:txBody>
          <a:bodyPr/>
          <a:lstStyle/>
          <a:p>
            <a:pPr marL="0" indent="0" eaLnBrk="1" fontAlgn="auto" hangingPunct="1">
              <a:spcAft>
                <a:spcPts val="0"/>
              </a:spcAft>
              <a:buFontTx/>
              <a:buNone/>
              <a:defRPr/>
            </a:pPr>
            <a:r>
              <a:rPr lang="en-US" altLang="en-US" sz="2400" dirty="0">
                <a:latin typeface="Times New Roman" panose="02020603050405020304" pitchFamily="18" charset="0"/>
                <a:cs typeface="Times New Roman" panose="02020603050405020304" pitchFamily="18" charset="0"/>
              </a:rPr>
              <a:t>Incident of Harassment – Strategies for Responding</a:t>
            </a:r>
          </a:p>
          <a:p>
            <a:pPr eaLnBrk="1" fontAlgn="auto" hangingPunct="1">
              <a:spcAft>
                <a:spcPts val="0"/>
              </a:spcAft>
              <a:defRPr/>
            </a:pPr>
            <a:endParaRPr lang="en-US" altLang="en-US" sz="800" dirty="0">
              <a:latin typeface="Times New Roman" panose="02020603050405020304" pitchFamily="18" charset="0"/>
              <a:cs typeface="Times New Roman" panose="02020603050405020304" pitchFamily="18" charset="0"/>
            </a:endParaRPr>
          </a:p>
          <a:p>
            <a:pPr eaLnBrk="1" fontAlgn="auto" hangingPunct="1">
              <a:spcAft>
                <a:spcPts val="0"/>
              </a:spcAft>
              <a:defRPr/>
            </a:pPr>
            <a:r>
              <a:rPr lang="en-US" altLang="en-US" sz="2400" dirty="0">
                <a:latin typeface="Times New Roman" panose="02020603050405020304" pitchFamily="18" charset="0"/>
                <a:cs typeface="Times New Roman" panose="02020603050405020304" pitchFamily="18" charset="0"/>
              </a:rPr>
              <a:t>What should the “Harassing” Electrician” have done differently?</a:t>
            </a:r>
          </a:p>
          <a:p>
            <a:pPr eaLnBrk="1" fontAlgn="auto" hangingPunct="1">
              <a:spcAft>
                <a:spcPts val="0"/>
              </a:spcAft>
              <a:defRPr/>
            </a:pPr>
            <a:endParaRPr lang="en-US" altLang="en-US" sz="2400" dirty="0">
              <a:latin typeface="Times New Roman" panose="02020603050405020304" pitchFamily="18" charset="0"/>
              <a:cs typeface="Times New Roman" panose="02020603050405020304" pitchFamily="18" charset="0"/>
            </a:endParaRPr>
          </a:p>
          <a:p>
            <a:pPr eaLnBrk="1" fontAlgn="auto" hangingPunct="1">
              <a:spcAft>
                <a:spcPts val="0"/>
              </a:spcAft>
              <a:defRPr/>
            </a:pPr>
            <a:endParaRPr lang="en-US" altLang="en-US" sz="2400" dirty="0">
              <a:latin typeface="Times New Roman" panose="02020603050405020304" pitchFamily="18" charset="0"/>
              <a:cs typeface="Times New Roman" panose="02020603050405020304" pitchFamily="18" charset="0"/>
            </a:endParaRPr>
          </a:p>
          <a:p>
            <a:pPr eaLnBrk="1" fontAlgn="auto" hangingPunct="1">
              <a:spcAft>
                <a:spcPts val="0"/>
              </a:spcAft>
              <a:defRPr/>
            </a:pPr>
            <a:endParaRPr lang="en-US" altLang="en-US" sz="2400" dirty="0">
              <a:latin typeface="Times New Roman" panose="02020603050405020304" pitchFamily="18" charset="0"/>
              <a:cs typeface="Times New Roman" panose="02020603050405020304" pitchFamily="18" charset="0"/>
            </a:endParaRPr>
          </a:p>
          <a:p>
            <a:pPr eaLnBrk="1" fontAlgn="auto" hangingPunct="1">
              <a:spcAft>
                <a:spcPts val="0"/>
              </a:spcAft>
              <a:defRPr/>
            </a:pPr>
            <a:endParaRPr lang="en-US" altLang="en-US" sz="2400" dirty="0">
              <a:latin typeface="Times New Roman" panose="02020603050405020304" pitchFamily="18" charset="0"/>
              <a:cs typeface="Times New Roman" panose="02020603050405020304" pitchFamily="18" charset="0"/>
            </a:endParaRPr>
          </a:p>
          <a:p>
            <a:pPr eaLnBrk="1" fontAlgn="auto" hangingPunct="1">
              <a:spcAft>
                <a:spcPts val="0"/>
              </a:spcAft>
              <a:defRPr/>
            </a:pPr>
            <a:r>
              <a:rPr lang="en-US" altLang="en-US" sz="2400" dirty="0">
                <a:latin typeface="Times New Roman" panose="02020603050405020304" pitchFamily="18" charset="0"/>
                <a:cs typeface="Times New Roman" panose="02020603050405020304" pitchFamily="18" charset="0"/>
              </a:rPr>
              <a:t>What could have the female electrician done differently</a:t>
            </a:r>
            <a:r>
              <a:rPr lang="en-US" altLang="en-US" sz="2400" dirty="0" smtClean="0">
                <a:latin typeface="Times New Roman" panose="02020603050405020304" pitchFamily="18" charset="0"/>
                <a:cs typeface="Times New Roman" panose="02020603050405020304" pitchFamily="18" charset="0"/>
              </a:rPr>
              <a:t>?</a:t>
            </a:r>
            <a:endParaRPr lang="en-US"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67517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533400" y="685800"/>
            <a:ext cx="8229600" cy="563562"/>
          </a:xfrm>
        </p:spPr>
        <p:txBody>
          <a:bodyPr>
            <a:normAutofit fontScale="90000"/>
          </a:bodyPr>
          <a:lstStyle/>
          <a:p>
            <a:pPr eaLnBrk="1" fontAlgn="auto" hangingPunct="1">
              <a:spcAft>
                <a:spcPts val="0"/>
              </a:spcAft>
              <a:defRPr/>
            </a:pPr>
            <a:r>
              <a:rPr lang="en-US" altLang="en-US" sz="4000" dirty="0">
                <a:latin typeface="Times New Roman" panose="02020603050405020304" pitchFamily="18" charset="0"/>
                <a:cs typeface="Times New Roman" panose="02020603050405020304" pitchFamily="18" charset="0"/>
              </a:rPr>
              <a:t>Case Study</a:t>
            </a:r>
          </a:p>
        </p:txBody>
      </p:sp>
      <p:sp>
        <p:nvSpPr>
          <p:cNvPr id="18435" name="Rectangle 3"/>
          <p:cNvSpPr>
            <a:spLocks noGrp="1" noChangeArrowheads="1"/>
          </p:cNvSpPr>
          <p:nvPr>
            <p:ph idx="1"/>
          </p:nvPr>
        </p:nvSpPr>
        <p:spPr>
          <a:xfrm>
            <a:off x="304800" y="1828800"/>
            <a:ext cx="8686800" cy="4668838"/>
          </a:xfrm>
        </p:spPr>
        <p:txBody>
          <a:bodyPr/>
          <a:lstStyle/>
          <a:p>
            <a:pPr marL="0" indent="0" eaLnBrk="1" fontAlgn="auto" hangingPunct="1">
              <a:lnSpc>
                <a:spcPct val="80000"/>
              </a:lnSpc>
              <a:spcAft>
                <a:spcPts val="0"/>
              </a:spcAft>
              <a:buFontTx/>
              <a:buNone/>
              <a:defRPr/>
            </a:pPr>
            <a:r>
              <a:rPr lang="en-US" altLang="en-US" sz="2800" b="1" dirty="0">
                <a:latin typeface="Times New Roman" panose="02020603050405020304" pitchFamily="18" charset="0"/>
                <a:cs typeface="Times New Roman" panose="02020603050405020304" pitchFamily="18" charset="0"/>
              </a:rPr>
              <a:t>Incidents of harassment - Presentation</a:t>
            </a:r>
          </a:p>
          <a:p>
            <a:pPr eaLnBrk="1" fontAlgn="auto" hangingPunct="1">
              <a:lnSpc>
                <a:spcPct val="80000"/>
              </a:lnSpc>
              <a:spcAft>
                <a:spcPts val="0"/>
              </a:spcAft>
              <a:defRPr/>
            </a:pPr>
            <a:endParaRPr lang="en-US" altLang="en-US" sz="2800" b="1" dirty="0">
              <a:latin typeface="Times New Roman" panose="02020603050405020304" pitchFamily="18" charset="0"/>
              <a:cs typeface="Times New Roman" panose="02020603050405020304" pitchFamily="18" charset="0"/>
            </a:endParaRPr>
          </a:p>
          <a:p>
            <a:pPr eaLnBrk="1" fontAlgn="auto" hangingPunct="1">
              <a:lnSpc>
                <a:spcPct val="80000"/>
              </a:lnSpc>
              <a:spcAft>
                <a:spcPts val="0"/>
              </a:spcAft>
              <a:defRPr/>
            </a:pPr>
            <a:r>
              <a:rPr lang="en-US" altLang="en-US" sz="2800" dirty="0">
                <a:latin typeface="Times New Roman" panose="02020603050405020304" pitchFamily="18" charset="0"/>
                <a:cs typeface="Times New Roman" panose="02020603050405020304" pitchFamily="18" charset="0"/>
              </a:rPr>
              <a:t>A foreman constantly asked a female electrician out on dates.  She consistently refused his advances and explained that she was in a relationship.  The foreman started giving her all of the worst job assignments.  One day, she got so frustrated, they got into a verbal confrontation in front of the crew, coworkers got in between them and someone called the contractor and told them that there was a major problem.  The Forman apologized; she did not accept his apology.  She was transferred to a different crew</a:t>
            </a:r>
            <a:r>
              <a:rPr lang="en-US" altLang="en-US" sz="2800" dirty="0" smtClean="0">
                <a:latin typeface="Times New Roman" panose="02020603050405020304" pitchFamily="18" charset="0"/>
                <a:cs typeface="Times New Roman" panose="02020603050405020304" pitchFamily="18" charset="0"/>
              </a:rPr>
              <a:t>.</a:t>
            </a:r>
            <a:endParaRPr lang="en-US" alt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66044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457200" y="762000"/>
            <a:ext cx="8229600" cy="609600"/>
          </a:xfrm>
        </p:spPr>
        <p:txBody>
          <a:bodyPr>
            <a:normAutofit fontScale="90000"/>
          </a:bodyPr>
          <a:lstStyle/>
          <a:p>
            <a:pPr eaLnBrk="1" fontAlgn="auto" hangingPunct="1">
              <a:spcAft>
                <a:spcPts val="0"/>
              </a:spcAft>
              <a:defRPr/>
            </a:pPr>
            <a:r>
              <a:rPr lang="en-US" altLang="en-US" sz="4000" dirty="0">
                <a:latin typeface="Times New Roman" panose="02020603050405020304" pitchFamily="18" charset="0"/>
                <a:cs typeface="Times New Roman" panose="02020603050405020304" pitchFamily="18" charset="0"/>
              </a:rPr>
              <a:t>Case Study</a:t>
            </a:r>
          </a:p>
        </p:txBody>
      </p:sp>
      <p:sp>
        <p:nvSpPr>
          <p:cNvPr id="16387" name="Rectangle 3"/>
          <p:cNvSpPr>
            <a:spLocks noGrp="1" noChangeArrowheads="1"/>
          </p:cNvSpPr>
          <p:nvPr>
            <p:ph idx="1"/>
          </p:nvPr>
        </p:nvSpPr>
        <p:spPr>
          <a:xfrm>
            <a:off x="304800" y="1676400"/>
            <a:ext cx="8534400" cy="4114800"/>
          </a:xfrm>
        </p:spPr>
        <p:txBody>
          <a:bodyPr/>
          <a:lstStyle/>
          <a:p>
            <a:pPr marL="0" indent="0" eaLnBrk="1" fontAlgn="auto" hangingPunct="1">
              <a:spcAft>
                <a:spcPts val="0"/>
              </a:spcAft>
              <a:buFontTx/>
              <a:buNone/>
              <a:defRPr/>
            </a:pPr>
            <a:r>
              <a:rPr lang="en-US" altLang="en-US" sz="2400" dirty="0">
                <a:latin typeface="Times New Roman" panose="02020603050405020304" pitchFamily="18" charset="0"/>
                <a:cs typeface="Times New Roman" panose="02020603050405020304" pitchFamily="18" charset="0"/>
              </a:rPr>
              <a:t>Incident of Harassment – Strategies for Responding</a:t>
            </a:r>
          </a:p>
          <a:p>
            <a:pPr eaLnBrk="1" fontAlgn="auto" hangingPunct="1">
              <a:spcAft>
                <a:spcPts val="0"/>
              </a:spcAft>
              <a:defRPr/>
            </a:pPr>
            <a:endParaRPr lang="en-US" altLang="en-US" sz="800" dirty="0">
              <a:latin typeface="Times New Roman" panose="02020603050405020304" pitchFamily="18" charset="0"/>
              <a:cs typeface="Times New Roman" panose="02020603050405020304" pitchFamily="18" charset="0"/>
            </a:endParaRPr>
          </a:p>
          <a:p>
            <a:pPr eaLnBrk="1" fontAlgn="auto" hangingPunct="1">
              <a:spcAft>
                <a:spcPts val="0"/>
              </a:spcAft>
              <a:defRPr/>
            </a:pPr>
            <a:r>
              <a:rPr lang="en-US" altLang="en-US" sz="2400" dirty="0">
                <a:latin typeface="Times New Roman" panose="02020603050405020304" pitchFamily="18" charset="0"/>
                <a:cs typeface="Times New Roman" panose="02020603050405020304" pitchFamily="18" charset="0"/>
              </a:rPr>
              <a:t>What should the “Harassing” Electrician” have done differently?</a:t>
            </a:r>
          </a:p>
          <a:p>
            <a:pPr eaLnBrk="1" fontAlgn="auto" hangingPunct="1">
              <a:spcAft>
                <a:spcPts val="0"/>
              </a:spcAft>
              <a:defRPr/>
            </a:pPr>
            <a:endParaRPr lang="en-US" altLang="en-US" sz="2400" dirty="0">
              <a:latin typeface="Times New Roman" panose="02020603050405020304" pitchFamily="18" charset="0"/>
              <a:cs typeface="Times New Roman" panose="02020603050405020304" pitchFamily="18" charset="0"/>
            </a:endParaRPr>
          </a:p>
          <a:p>
            <a:pPr eaLnBrk="1" fontAlgn="auto" hangingPunct="1">
              <a:spcAft>
                <a:spcPts val="0"/>
              </a:spcAft>
              <a:defRPr/>
            </a:pPr>
            <a:endParaRPr lang="en-US" altLang="en-US" sz="2400" dirty="0">
              <a:latin typeface="Times New Roman" panose="02020603050405020304" pitchFamily="18" charset="0"/>
              <a:cs typeface="Times New Roman" panose="02020603050405020304" pitchFamily="18" charset="0"/>
            </a:endParaRPr>
          </a:p>
          <a:p>
            <a:pPr eaLnBrk="1" fontAlgn="auto" hangingPunct="1">
              <a:spcAft>
                <a:spcPts val="0"/>
              </a:spcAft>
              <a:defRPr/>
            </a:pPr>
            <a:endParaRPr lang="en-US" altLang="en-US" sz="2400" dirty="0">
              <a:latin typeface="Times New Roman" panose="02020603050405020304" pitchFamily="18" charset="0"/>
              <a:cs typeface="Times New Roman" panose="02020603050405020304" pitchFamily="18" charset="0"/>
            </a:endParaRPr>
          </a:p>
          <a:p>
            <a:pPr eaLnBrk="1" fontAlgn="auto" hangingPunct="1">
              <a:spcAft>
                <a:spcPts val="0"/>
              </a:spcAft>
              <a:defRPr/>
            </a:pPr>
            <a:endParaRPr lang="en-US" altLang="en-US" sz="2400" dirty="0">
              <a:latin typeface="Times New Roman" panose="02020603050405020304" pitchFamily="18" charset="0"/>
              <a:cs typeface="Times New Roman" panose="02020603050405020304" pitchFamily="18" charset="0"/>
            </a:endParaRPr>
          </a:p>
          <a:p>
            <a:pPr eaLnBrk="1" fontAlgn="auto" hangingPunct="1">
              <a:spcAft>
                <a:spcPts val="0"/>
              </a:spcAft>
              <a:defRPr/>
            </a:pPr>
            <a:r>
              <a:rPr lang="en-US" altLang="en-US" sz="2400" dirty="0">
                <a:latin typeface="Times New Roman" panose="02020603050405020304" pitchFamily="18" charset="0"/>
                <a:cs typeface="Times New Roman" panose="02020603050405020304" pitchFamily="18" charset="0"/>
              </a:rPr>
              <a:t>What could have the female electrician done differently</a:t>
            </a:r>
            <a:r>
              <a:rPr lang="en-US" altLang="en-US" sz="2400" dirty="0" smtClean="0">
                <a:latin typeface="Times New Roman" panose="02020603050405020304" pitchFamily="18" charset="0"/>
                <a:cs typeface="Times New Roman" panose="02020603050405020304" pitchFamily="18" charset="0"/>
              </a:rPr>
              <a:t>?</a:t>
            </a:r>
            <a:endParaRPr lang="en-US" altLang="en-US" sz="2400" dirty="0">
              <a:latin typeface="Times New Roman" panose="02020603050405020304" pitchFamily="18" charset="0"/>
              <a:cs typeface="Times New Roman" panose="02020603050405020304" pitchFamily="18" charset="0"/>
            </a:endParaRPr>
          </a:p>
          <a:p>
            <a:pPr eaLnBrk="1" fontAlgn="auto" hangingPunct="1">
              <a:spcAft>
                <a:spcPts val="0"/>
              </a:spcAft>
              <a:defRPr/>
            </a:pPr>
            <a:endParaRPr lang="en-US" altLang="en-US" sz="2400" dirty="0">
              <a:latin typeface="Times New Roman" panose="02020603050405020304" pitchFamily="18" charset="0"/>
              <a:cs typeface="Times New Roman" panose="02020603050405020304" pitchFamily="18" charset="0"/>
            </a:endParaRPr>
          </a:p>
          <a:p>
            <a:pPr eaLnBrk="1" fontAlgn="auto" hangingPunct="1">
              <a:spcAft>
                <a:spcPts val="0"/>
              </a:spcAft>
              <a:defRPr/>
            </a:pPr>
            <a:endParaRPr lang="en-US" altLang="en-US" sz="2400" dirty="0">
              <a:latin typeface="Times New Roman" panose="02020603050405020304" pitchFamily="18" charset="0"/>
              <a:cs typeface="Times New Roman" panose="02020603050405020304" pitchFamily="18" charset="0"/>
            </a:endParaRPr>
          </a:p>
          <a:p>
            <a:pPr eaLnBrk="1" fontAlgn="auto" hangingPunct="1">
              <a:spcAft>
                <a:spcPts val="0"/>
              </a:spcAft>
              <a:defRPr/>
            </a:pPr>
            <a:endParaRPr lang="en-US" altLang="en-US" sz="2400" dirty="0">
              <a:latin typeface="Times New Roman" panose="02020603050405020304" pitchFamily="18" charset="0"/>
              <a:cs typeface="Times New Roman" panose="02020603050405020304" pitchFamily="18" charset="0"/>
            </a:endParaRPr>
          </a:p>
          <a:p>
            <a:pPr eaLnBrk="1" fontAlgn="auto" hangingPunct="1">
              <a:spcAft>
                <a:spcPts val="0"/>
              </a:spcAft>
              <a:defRPr/>
            </a:pPr>
            <a:endParaRPr lang="en-US" altLang="en-US" sz="2400" dirty="0">
              <a:latin typeface="Times New Roman" panose="02020603050405020304" pitchFamily="18" charset="0"/>
              <a:cs typeface="Times New Roman" panose="02020603050405020304" pitchFamily="18" charset="0"/>
            </a:endParaRPr>
          </a:p>
          <a:p>
            <a:pPr eaLnBrk="1" fontAlgn="auto" hangingPunct="1">
              <a:spcAft>
                <a:spcPts val="0"/>
              </a:spcAft>
              <a:defRPr/>
            </a:pPr>
            <a:endParaRPr lang="en-US" altLang="en-US" sz="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96897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685800" y="228600"/>
            <a:ext cx="7764463" cy="1325563"/>
          </a:xfrm>
        </p:spPr>
        <p:txBody>
          <a:bodyPr/>
          <a:lstStyle/>
          <a:p>
            <a:pPr eaLnBrk="1" fontAlgn="auto" hangingPunct="1">
              <a:spcAft>
                <a:spcPts val="0"/>
              </a:spcAft>
              <a:defRPr/>
            </a:pPr>
            <a:r>
              <a:rPr lang="en-US" altLang="en-US" dirty="0">
                <a:latin typeface="Times New Roman" panose="02020603050405020304" pitchFamily="18" charset="0"/>
                <a:cs typeface="Times New Roman" panose="02020603050405020304" pitchFamily="18" charset="0"/>
              </a:rPr>
              <a:t>QUIZ</a:t>
            </a:r>
          </a:p>
        </p:txBody>
      </p:sp>
      <p:sp>
        <p:nvSpPr>
          <p:cNvPr id="56323" name="Rectangle 3"/>
          <p:cNvSpPr>
            <a:spLocks noGrp="1" noChangeArrowheads="1"/>
          </p:cNvSpPr>
          <p:nvPr>
            <p:ph idx="1"/>
          </p:nvPr>
        </p:nvSpPr>
        <p:spPr/>
        <p:txBody>
          <a:bodyPr>
            <a:normAutofit/>
          </a:bodyPr>
          <a:lstStyle/>
          <a:p>
            <a:pPr marL="0" indent="0" algn="ctr" eaLnBrk="1" fontAlgn="auto" hangingPunct="1">
              <a:lnSpc>
                <a:spcPct val="80000"/>
              </a:lnSpc>
              <a:spcAft>
                <a:spcPts val="0"/>
              </a:spcAft>
              <a:buFontTx/>
              <a:buNone/>
              <a:defRPr/>
            </a:pPr>
            <a:r>
              <a:rPr lang="en-US" altLang="en-US" sz="3400" dirty="0">
                <a:latin typeface="Times New Roman" panose="02020603050405020304" pitchFamily="18" charset="0"/>
                <a:cs typeface="Times New Roman" panose="02020603050405020304" pitchFamily="18" charset="0"/>
              </a:rPr>
              <a:t>A field superintendent posts calendars featuring nude women in the office trailer.  The calendars:</a:t>
            </a:r>
          </a:p>
          <a:p>
            <a:pPr marL="609600" indent="-609600" eaLnBrk="1" fontAlgn="auto" hangingPunct="1">
              <a:lnSpc>
                <a:spcPct val="80000"/>
              </a:lnSpc>
              <a:spcAft>
                <a:spcPts val="0"/>
              </a:spcAft>
              <a:buFontTx/>
              <a:buNone/>
              <a:defRPr/>
            </a:pPr>
            <a:endParaRPr lang="en-US" altLang="en-US" sz="2800" dirty="0">
              <a:latin typeface="Times New Roman" panose="02020603050405020304" pitchFamily="18" charset="0"/>
              <a:cs typeface="Times New Roman" panose="02020603050405020304" pitchFamily="18" charset="0"/>
            </a:endParaRPr>
          </a:p>
          <a:p>
            <a:pPr marL="1371600" lvl="2" indent="-457200" eaLnBrk="1" fontAlgn="auto" hangingPunct="1">
              <a:lnSpc>
                <a:spcPct val="80000"/>
              </a:lnSpc>
              <a:spcAft>
                <a:spcPts val="0"/>
              </a:spcAft>
              <a:buFontTx/>
              <a:buAutoNum type="alphaLcParenR"/>
              <a:defRPr/>
            </a:pPr>
            <a:r>
              <a:rPr lang="en-US" altLang="en-US" sz="2800" dirty="0">
                <a:latin typeface="Times New Roman" panose="02020603050405020304" pitchFamily="18" charset="0"/>
                <a:cs typeface="Times New Roman" panose="02020603050405020304" pitchFamily="18" charset="0"/>
              </a:rPr>
              <a:t>can be left up unless someone complains</a:t>
            </a:r>
          </a:p>
          <a:p>
            <a:pPr marL="1371600" lvl="2" indent="-457200" eaLnBrk="1" fontAlgn="auto" hangingPunct="1">
              <a:lnSpc>
                <a:spcPct val="80000"/>
              </a:lnSpc>
              <a:spcAft>
                <a:spcPts val="0"/>
              </a:spcAft>
              <a:buFontTx/>
              <a:buAutoNum type="alphaLcParenR"/>
              <a:defRPr/>
            </a:pPr>
            <a:r>
              <a:rPr lang="en-US" altLang="en-US" sz="2800" dirty="0">
                <a:latin typeface="Times New Roman" panose="02020603050405020304" pitchFamily="18" charset="0"/>
                <a:cs typeface="Times New Roman" panose="02020603050405020304" pitchFamily="18" charset="0"/>
              </a:rPr>
              <a:t>can contribute to a hostile working environment</a:t>
            </a:r>
          </a:p>
          <a:p>
            <a:pPr marL="1371600" lvl="2" indent="-457200" eaLnBrk="1" fontAlgn="auto" hangingPunct="1">
              <a:lnSpc>
                <a:spcPct val="80000"/>
              </a:lnSpc>
              <a:spcAft>
                <a:spcPts val="0"/>
              </a:spcAft>
              <a:buFontTx/>
              <a:buAutoNum type="alphaLcParenR"/>
              <a:defRPr/>
            </a:pPr>
            <a:r>
              <a:rPr lang="en-US" altLang="en-US" sz="2800" dirty="0">
                <a:latin typeface="Times New Roman" panose="02020603050405020304" pitchFamily="18" charset="0"/>
                <a:cs typeface="Times New Roman" panose="02020603050405020304" pitchFamily="18" charset="0"/>
              </a:rPr>
              <a:t>are protected as freedom of expression under the First Amendment</a:t>
            </a:r>
          </a:p>
          <a:p>
            <a:pPr marL="1371600" lvl="2" indent="-457200" eaLnBrk="1" fontAlgn="auto" hangingPunct="1">
              <a:lnSpc>
                <a:spcPct val="80000"/>
              </a:lnSpc>
              <a:spcAft>
                <a:spcPts val="0"/>
              </a:spcAft>
              <a:buFontTx/>
              <a:buAutoNum type="alphaLcParenR"/>
              <a:defRPr/>
            </a:pPr>
            <a:r>
              <a:rPr lang="en-US" altLang="en-US" sz="2800" dirty="0">
                <a:latin typeface="Times New Roman" panose="02020603050405020304" pitchFamily="18" charset="0"/>
                <a:cs typeface="Times New Roman" panose="02020603050405020304" pitchFamily="18" charset="0"/>
              </a:rPr>
              <a:t>are nobody’s business but the field superintendents</a:t>
            </a:r>
          </a:p>
        </p:txBody>
      </p:sp>
    </p:spTree>
    <p:extLst>
      <p:ext uri="{BB962C8B-B14F-4D97-AF65-F5344CB8AC3E}">
        <p14:creationId xmlns:p14="http://schemas.microsoft.com/office/powerpoint/2010/main" val="564597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457200" y="274638"/>
            <a:ext cx="8229600" cy="1020762"/>
          </a:xfrm>
        </p:spPr>
        <p:txBody>
          <a:bodyPr/>
          <a:lstStyle/>
          <a:p>
            <a:pPr eaLnBrk="1" fontAlgn="auto" hangingPunct="1">
              <a:spcAft>
                <a:spcPts val="0"/>
              </a:spcAft>
              <a:defRPr/>
            </a:pPr>
            <a:r>
              <a:rPr lang="en-US" altLang="en-US" dirty="0">
                <a:latin typeface="Times New Roman" panose="02020603050405020304" pitchFamily="18" charset="0"/>
                <a:cs typeface="Times New Roman" panose="02020603050405020304" pitchFamily="18" charset="0"/>
              </a:rPr>
              <a:t>QUIZ</a:t>
            </a:r>
          </a:p>
        </p:txBody>
      </p:sp>
      <p:sp>
        <p:nvSpPr>
          <p:cNvPr id="56323" name="Rectangle 3"/>
          <p:cNvSpPr>
            <a:spLocks noGrp="1" noChangeArrowheads="1"/>
          </p:cNvSpPr>
          <p:nvPr>
            <p:ph idx="1"/>
          </p:nvPr>
        </p:nvSpPr>
        <p:spPr>
          <a:xfrm>
            <a:off x="457200" y="1295400"/>
            <a:ext cx="8229600" cy="5334000"/>
          </a:xfrm>
        </p:spPr>
        <p:txBody>
          <a:bodyPr/>
          <a:lstStyle/>
          <a:p>
            <a:pPr marL="114300" indent="0" algn="ctr" eaLnBrk="1" fontAlgn="auto" hangingPunct="1">
              <a:lnSpc>
                <a:spcPct val="90000"/>
              </a:lnSpc>
              <a:spcAft>
                <a:spcPts val="0"/>
              </a:spcAft>
              <a:buFontTx/>
              <a:buNone/>
              <a:defRPr/>
            </a:pPr>
            <a:r>
              <a:rPr lang="en-US" altLang="en-US" sz="3200" dirty="0">
                <a:latin typeface="Times New Roman" panose="02020603050405020304" pitchFamily="18" charset="0"/>
                <a:cs typeface="Times New Roman" panose="02020603050405020304" pitchFamily="18" charset="0"/>
              </a:rPr>
              <a:t>One of the </a:t>
            </a:r>
            <a:r>
              <a:rPr lang="en-US" altLang="en-US" sz="3200" dirty="0" smtClean="0">
                <a:latin typeface="Times New Roman" panose="02020603050405020304" pitchFamily="18" charset="0"/>
                <a:cs typeface="Times New Roman" panose="02020603050405020304" pitchFamily="18" charset="0"/>
              </a:rPr>
              <a:t>journe</a:t>
            </a:r>
            <a:r>
              <a:rPr lang="en-US" altLang="en-US" dirty="0" smtClean="0">
                <a:latin typeface="Times New Roman" panose="02020603050405020304" pitchFamily="18" charset="0"/>
                <a:cs typeface="Times New Roman" panose="02020603050405020304" pitchFamily="18" charset="0"/>
              </a:rPr>
              <a:t>ymen</a:t>
            </a:r>
            <a:r>
              <a:rPr lang="en-US" altLang="en-US" sz="3200" dirty="0" smtClean="0">
                <a:latin typeface="Times New Roman" panose="02020603050405020304" pitchFamily="18" charset="0"/>
                <a:cs typeface="Times New Roman" panose="02020603050405020304" pitchFamily="18" charset="0"/>
              </a:rPr>
              <a:t> </a:t>
            </a:r>
            <a:r>
              <a:rPr lang="en-US" altLang="en-US" sz="3200" dirty="0">
                <a:latin typeface="Times New Roman" panose="02020603050405020304" pitchFamily="18" charset="0"/>
                <a:cs typeface="Times New Roman" panose="02020603050405020304" pitchFamily="18" charset="0"/>
              </a:rPr>
              <a:t>is the life of the jobsite and loves to tell dirty stories to his friends and co-workers.  He does not intend to offend anyone by telling his jokes.  This behavior:</a:t>
            </a:r>
          </a:p>
          <a:p>
            <a:pPr marL="1371600" lvl="2" indent="-457200" eaLnBrk="1" fontAlgn="auto" hangingPunct="1">
              <a:lnSpc>
                <a:spcPct val="90000"/>
              </a:lnSpc>
              <a:spcAft>
                <a:spcPts val="0"/>
              </a:spcAft>
              <a:buFontTx/>
              <a:buAutoNum type="alphaLcParenR"/>
              <a:defRPr/>
            </a:pPr>
            <a:endParaRPr lang="en-US" altLang="en-US" sz="2600" dirty="0" smtClean="0">
              <a:latin typeface="Times New Roman" panose="02020603050405020304" pitchFamily="18" charset="0"/>
              <a:cs typeface="Times New Roman" panose="02020603050405020304" pitchFamily="18" charset="0"/>
            </a:endParaRPr>
          </a:p>
          <a:p>
            <a:pPr marL="1371600" lvl="2" indent="-457200" eaLnBrk="1" fontAlgn="auto" hangingPunct="1">
              <a:lnSpc>
                <a:spcPct val="90000"/>
              </a:lnSpc>
              <a:spcAft>
                <a:spcPts val="0"/>
              </a:spcAft>
              <a:buFontTx/>
              <a:buAutoNum type="alphaLcParenR"/>
              <a:defRPr/>
            </a:pPr>
            <a:r>
              <a:rPr lang="en-US" altLang="en-US" sz="2600" dirty="0" smtClean="0">
                <a:latin typeface="Times New Roman" panose="02020603050405020304" pitchFamily="18" charset="0"/>
                <a:cs typeface="Times New Roman" panose="02020603050405020304" pitchFamily="18" charset="0"/>
              </a:rPr>
              <a:t>is </a:t>
            </a:r>
            <a:r>
              <a:rPr lang="en-US" altLang="en-US" sz="2600" dirty="0">
                <a:latin typeface="Times New Roman" panose="02020603050405020304" pitchFamily="18" charset="0"/>
                <a:cs typeface="Times New Roman" panose="02020603050405020304" pitchFamily="18" charset="0"/>
              </a:rPr>
              <a:t>inappropriate but no cause for concern</a:t>
            </a:r>
          </a:p>
          <a:p>
            <a:pPr marL="1371600" lvl="2" indent="-457200" eaLnBrk="1" fontAlgn="auto" hangingPunct="1">
              <a:lnSpc>
                <a:spcPct val="90000"/>
              </a:lnSpc>
              <a:spcAft>
                <a:spcPts val="0"/>
              </a:spcAft>
              <a:buFontTx/>
              <a:buAutoNum type="alphaLcParenR"/>
              <a:defRPr/>
            </a:pPr>
            <a:r>
              <a:rPr lang="en-US" altLang="en-US" sz="2600" dirty="0">
                <a:latin typeface="Times New Roman" panose="02020603050405020304" pitchFamily="18" charset="0"/>
                <a:cs typeface="Times New Roman" panose="02020603050405020304" pitchFamily="18" charset="0"/>
              </a:rPr>
              <a:t>should be encouraged since it builds morale and no one has complained</a:t>
            </a:r>
          </a:p>
          <a:p>
            <a:pPr marL="1371600" lvl="2" indent="-457200" eaLnBrk="1" fontAlgn="auto" hangingPunct="1">
              <a:lnSpc>
                <a:spcPct val="90000"/>
              </a:lnSpc>
              <a:spcAft>
                <a:spcPts val="0"/>
              </a:spcAft>
              <a:buFontTx/>
              <a:buAutoNum type="alphaLcParenR"/>
              <a:defRPr/>
            </a:pPr>
            <a:r>
              <a:rPr lang="en-US" altLang="en-US" sz="2600" dirty="0">
                <a:latin typeface="Times New Roman" panose="02020603050405020304" pitchFamily="18" charset="0"/>
                <a:cs typeface="Times New Roman" panose="02020603050405020304" pitchFamily="18" charset="0"/>
              </a:rPr>
              <a:t>cannot be sexual harassment, since he does not intend to offend</a:t>
            </a:r>
          </a:p>
          <a:p>
            <a:pPr marL="1371600" lvl="2" indent="-457200" eaLnBrk="1" fontAlgn="auto" hangingPunct="1">
              <a:lnSpc>
                <a:spcPct val="90000"/>
              </a:lnSpc>
              <a:spcAft>
                <a:spcPts val="0"/>
              </a:spcAft>
              <a:buFontTx/>
              <a:buAutoNum type="alphaLcParenR"/>
              <a:defRPr/>
            </a:pPr>
            <a:r>
              <a:rPr lang="en-US" altLang="en-US" sz="2600" dirty="0">
                <a:latin typeface="Times New Roman" panose="02020603050405020304" pitchFamily="18" charset="0"/>
                <a:cs typeface="Times New Roman" panose="02020603050405020304" pitchFamily="18" charset="0"/>
              </a:rPr>
              <a:t>could contribute to a hostile and offensive working environment</a:t>
            </a:r>
          </a:p>
          <a:p>
            <a:pPr marL="609600" indent="-609600" eaLnBrk="1" fontAlgn="auto" hangingPunct="1">
              <a:lnSpc>
                <a:spcPct val="90000"/>
              </a:lnSpc>
              <a:spcAft>
                <a:spcPts val="0"/>
              </a:spcAft>
              <a:buFontTx/>
              <a:buNone/>
              <a:defRPr/>
            </a:pPr>
            <a:endParaRPr lang="en-US" altLang="en-US" sz="3400" dirty="0">
              <a:solidFill>
                <a:srgbClr val="FFFF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32586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152400" y="274638"/>
            <a:ext cx="8839200" cy="1143000"/>
          </a:xfrm>
        </p:spPr>
        <p:txBody>
          <a:bodyPr>
            <a:normAutofit/>
          </a:bodyPr>
          <a:lstStyle/>
          <a:p>
            <a:pPr>
              <a:defRPr/>
            </a:pPr>
            <a:r>
              <a:rPr lang="en-US" sz="3200" b="1" dirty="0">
                <a:latin typeface="Times New Roman" panose="02020603050405020304" pitchFamily="18" charset="0"/>
                <a:cs typeface="Times New Roman" panose="02020603050405020304" pitchFamily="18" charset="0"/>
              </a:rPr>
              <a:t>IATSE Equality Statement </a:t>
            </a:r>
            <a:endParaRPr lang="en-US" altLang="en-US" sz="3200" b="1" cap="small" dirty="0">
              <a:latin typeface="Times New Roman" panose="02020603050405020304" pitchFamily="18" charset="0"/>
              <a:cs typeface="Times New Roman" panose="02020603050405020304" pitchFamily="18" charset="0"/>
            </a:endParaRPr>
          </a:p>
        </p:txBody>
      </p:sp>
      <p:sp>
        <p:nvSpPr>
          <p:cNvPr id="94211" name="Rectangle 3"/>
          <p:cNvSpPr>
            <a:spLocks noGrp="1" noChangeArrowheads="1"/>
          </p:cNvSpPr>
          <p:nvPr>
            <p:ph idx="1"/>
          </p:nvPr>
        </p:nvSpPr>
        <p:spPr>
          <a:xfrm>
            <a:off x="304800" y="1417638"/>
            <a:ext cx="8458200" cy="4830762"/>
          </a:xfrm>
        </p:spPr>
        <p:txBody>
          <a:bodyPr>
            <a:normAutofit lnSpcReduction="10000"/>
          </a:bodyPr>
          <a:lstStyle/>
          <a:p>
            <a:pPr marL="0" indent="0" algn="ctr">
              <a:lnSpc>
                <a:spcPct val="80000"/>
              </a:lnSpc>
              <a:buNone/>
              <a:defRPr/>
            </a:pPr>
            <a:r>
              <a:rPr lang="en-US" dirty="0">
                <a:latin typeface="Times New Roman" panose="02020603050405020304" pitchFamily="18" charset="0"/>
                <a:cs typeface="Times New Roman" panose="02020603050405020304" pitchFamily="18" charset="0"/>
              </a:rPr>
              <a:t>The International Alliance of Theatrical Stage Employees (IATSE) is committed to equality of opportunity and to eliminating all forms of discrimination. </a:t>
            </a:r>
            <a:endParaRPr lang="en-US" dirty="0" smtClean="0">
              <a:latin typeface="Times New Roman" panose="02020603050405020304" pitchFamily="18" charset="0"/>
              <a:cs typeface="Times New Roman" panose="02020603050405020304" pitchFamily="18" charset="0"/>
            </a:endParaRPr>
          </a:p>
          <a:p>
            <a:pPr marL="0" indent="0" algn="ctr">
              <a:lnSpc>
                <a:spcPct val="80000"/>
              </a:lnSpc>
              <a:buNone/>
              <a:defRPr/>
            </a:pPr>
            <a:endParaRPr lang="en-US" dirty="0" smtClean="0">
              <a:latin typeface="Times New Roman" panose="02020603050405020304" pitchFamily="18" charset="0"/>
              <a:cs typeface="Times New Roman" panose="02020603050405020304" pitchFamily="18" charset="0"/>
            </a:endParaRPr>
          </a:p>
          <a:p>
            <a:pPr marL="0" indent="0" algn="ctr">
              <a:lnSpc>
                <a:spcPct val="80000"/>
              </a:lnSpc>
              <a:buNone/>
              <a:defRPr/>
            </a:pPr>
            <a:r>
              <a:rPr lang="en-US" dirty="0" smtClean="0">
                <a:latin typeface="Times New Roman" panose="02020603050405020304" pitchFamily="18" charset="0"/>
                <a:cs typeface="Times New Roman" panose="02020603050405020304" pitchFamily="18" charset="0"/>
              </a:rPr>
              <a:t>We </a:t>
            </a:r>
            <a:r>
              <a:rPr lang="en-US" dirty="0">
                <a:latin typeface="Times New Roman" panose="02020603050405020304" pitchFamily="18" charset="0"/>
                <a:cs typeface="Times New Roman" panose="02020603050405020304" pitchFamily="18" charset="0"/>
              </a:rPr>
              <a:t>are opposed to unlawful and unfair discrimination and oppression on the grounds of gender (including transgender people), relationship or marital status, race or ethnicity, disability, sexual orientation, age, language, background, political or religious beliefs, physical appearance, pregnancy or responsibility for dependents. </a:t>
            </a:r>
            <a:endParaRPr lang="en-US" altLang="en-US" sz="2800" dirty="0">
              <a:solidFill>
                <a:srgbClr val="FFFFFF"/>
              </a:solidFill>
              <a:latin typeface="Times New Roman" panose="02020603050405020304" pitchFamily="18" charset="0"/>
              <a:cs typeface="Times New Roman" panose="02020603050405020304" pitchFamily="18" charset="0"/>
            </a:endParaRPr>
          </a:p>
        </p:txBody>
      </p:sp>
      <p:sp>
        <p:nvSpPr>
          <p:cNvPr id="9220" name="Text Box 5"/>
          <p:cNvSpPr txBox="1">
            <a:spLocks noChangeArrowheads="1"/>
          </p:cNvSpPr>
          <p:nvPr/>
        </p:nvSpPr>
        <p:spPr bwMode="auto">
          <a:xfrm>
            <a:off x="8137525" y="5278438"/>
            <a:ext cx="1682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eaLnBrk="1" hangingPunct="1">
              <a:lnSpc>
                <a:spcPct val="100000"/>
              </a:lnSpc>
              <a:spcBef>
                <a:spcPct val="0"/>
              </a:spcBef>
              <a:buFontTx/>
              <a:buNone/>
            </a:pPr>
            <a:endParaRPr lang="en-US" altLang="en-US" sz="4400" i="0">
              <a:latin typeface="Abadi MT Condensed Extra Bold" pitchFamily="34" charset="0"/>
            </a:endParaRPr>
          </a:p>
        </p:txBody>
      </p:sp>
    </p:spTree>
    <p:extLst>
      <p:ext uri="{BB962C8B-B14F-4D97-AF65-F5344CB8AC3E}">
        <p14:creationId xmlns:p14="http://schemas.microsoft.com/office/powerpoint/2010/main" val="25658650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152400" y="587829"/>
            <a:ext cx="8839200" cy="1143000"/>
          </a:xfrm>
        </p:spPr>
        <p:txBody>
          <a:bodyPr>
            <a:normAutofit/>
          </a:bodyPr>
          <a:lstStyle/>
          <a:p>
            <a:pPr>
              <a:defRPr/>
            </a:pPr>
            <a:r>
              <a:rPr lang="en-US" sz="3200" b="1" dirty="0">
                <a:latin typeface="Times New Roman" panose="02020603050405020304" pitchFamily="18" charset="0"/>
                <a:cs typeface="Times New Roman" panose="02020603050405020304" pitchFamily="18" charset="0"/>
              </a:rPr>
              <a:t>IATSE Equality Statement </a:t>
            </a:r>
            <a:endParaRPr lang="en-US" altLang="en-US" sz="3200" b="1" cap="small" dirty="0">
              <a:latin typeface="Times New Roman" panose="02020603050405020304" pitchFamily="18" charset="0"/>
              <a:cs typeface="Times New Roman" panose="02020603050405020304" pitchFamily="18" charset="0"/>
            </a:endParaRPr>
          </a:p>
        </p:txBody>
      </p:sp>
      <p:sp>
        <p:nvSpPr>
          <p:cNvPr id="94211" name="Rectangle 3"/>
          <p:cNvSpPr>
            <a:spLocks noGrp="1" noChangeArrowheads="1"/>
          </p:cNvSpPr>
          <p:nvPr>
            <p:ph idx="1"/>
          </p:nvPr>
        </p:nvSpPr>
        <p:spPr>
          <a:xfrm>
            <a:off x="457200" y="1752600"/>
            <a:ext cx="8153400" cy="4495800"/>
          </a:xfrm>
        </p:spPr>
        <p:txBody>
          <a:bodyPr>
            <a:noAutofit/>
          </a:bodyPr>
          <a:lstStyle/>
          <a:p>
            <a:pPr marL="0" indent="0" algn="ctr">
              <a:buNone/>
            </a:pPr>
            <a:r>
              <a:rPr lang="en-US" dirty="0">
                <a:latin typeface="Times New Roman" panose="02020603050405020304" pitchFamily="18" charset="0"/>
                <a:cs typeface="Times New Roman" panose="02020603050405020304" pitchFamily="18" charset="0"/>
              </a:rPr>
              <a:t>We believe that equality for all is a basic human right and we actively oppose all forms of unlawful and unfair discrimination. </a:t>
            </a:r>
            <a:endParaRPr lang="en-US" dirty="0" smtClean="0">
              <a:latin typeface="Times New Roman" panose="02020603050405020304" pitchFamily="18" charset="0"/>
              <a:cs typeface="Times New Roman" panose="02020603050405020304" pitchFamily="18" charset="0"/>
            </a:endParaRPr>
          </a:p>
          <a:p>
            <a:pPr marL="0" indent="0" algn="ctr">
              <a:buNone/>
            </a:pPr>
            <a:r>
              <a:rPr lang="en-US" dirty="0" smtClean="0">
                <a:latin typeface="Times New Roman" panose="02020603050405020304" pitchFamily="18" charset="0"/>
                <a:cs typeface="Times New Roman" panose="02020603050405020304" pitchFamily="18" charset="0"/>
              </a:rPr>
              <a:t>IATSE </a:t>
            </a:r>
            <a:r>
              <a:rPr lang="en-US" dirty="0">
                <a:latin typeface="Times New Roman" panose="02020603050405020304" pitchFamily="18" charset="0"/>
                <a:cs typeface="Times New Roman" panose="02020603050405020304" pitchFamily="18" charset="0"/>
              </a:rPr>
              <a:t>leaders and members must be vigilant in working, both with each other and with our employers, to promote an equal and welcoming environment for all people, through our actions, attitudes, and language. </a:t>
            </a:r>
            <a:endParaRPr lang="en-US" dirty="0" smtClean="0">
              <a:latin typeface="Times New Roman" panose="02020603050405020304" pitchFamily="18" charset="0"/>
              <a:cs typeface="Times New Roman" panose="02020603050405020304" pitchFamily="18" charset="0"/>
            </a:endParaRPr>
          </a:p>
        </p:txBody>
      </p:sp>
      <p:sp>
        <p:nvSpPr>
          <p:cNvPr id="9220" name="Text Box 5"/>
          <p:cNvSpPr txBox="1">
            <a:spLocks noChangeArrowheads="1"/>
          </p:cNvSpPr>
          <p:nvPr/>
        </p:nvSpPr>
        <p:spPr bwMode="auto">
          <a:xfrm>
            <a:off x="8137525" y="5278438"/>
            <a:ext cx="1682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eaLnBrk="1" hangingPunct="1">
              <a:lnSpc>
                <a:spcPct val="100000"/>
              </a:lnSpc>
              <a:spcBef>
                <a:spcPct val="0"/>
              </a:spcBef>
              <a:buFontTx/>
              <a:buNone/>
            </a:pPr>
            <a:endParaRPr lang="en-US" altLang="en-US" sz="4400" i="0">
              <a:latin typeface="Abadi MT Condensed Extra Bold" pitchFamily="34" charset="0"/>
            </a:endParaRPr>
          </a:p>
        </p:txBody>
      </p:sp>
    </p:spTree>
    <p:extLst>
      <p:ext uri="{BB962C8B-B14F-4D97-AF65-F5344CB8AC3E}">
        <p14:creationId xmlns:p14="http://schemas.microsoft.com/office/powerpoint/2010/main" val="39067764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152400" y="762000"/>
            <a:ext cx="8839200" cy="1143000"/>
          </a:xfrm>
        </p:spPr>
        <p:txBody>
          <a:bodyPr>
            <a:normAutofit/>
          </a:bodyPr>
          <a:lstStyle/>
          <a:p>
            <a:pPr>
              <a:defRPr/>
            </a:pPr>
            <a:r>
              <a:rPr lang="en-US" sz="3200" b="1" dirty="0">
                <a:latin typeface="Times New Roman" panose="02020603050405020304" pitchFamily="18" charset="0"/>
                <a:cs typeface="Times New Roman" panose="02020603050405020304" pitchFamily="18" charset="0"/>
              </a:rPr>
              <a:t>IATSE Equality Statement </a:t>
            </a:r>
            <a:endParaRPr lang="en-US" altLang="en-US" sz="3200" b="1" cap="small" dirty="0">
              <a:latin typeface="Times New Roman" panose="02020603050405020304" pitchFamily="18" charset="0"/>
              <a:cs typeface="Times New Roman" panose="02020603050405020304" pitchFamily="18" charset="0"/>
            </a:endParaRPr>
          </a:p>
        </p:txBody>
      </p:sp>
      <p:sp>
        <p:nvSpPr>
          <p:cNvPr id="94211" name="Rectangle 3"/>
          <p:cNvSpPr>
            <a:spLocks noGrp="1" noChangeArrowheads="1"/>
          </p:cNvSpPr>
          <p:nvPr>
            <p:ph idx="1"/>
          </p:nvPr>
        </p:nvSpPr>
        <p:spPr>
          <a:xfrm>
            <a:off x="609600" y="1752600"/>
            <a:ext cx="7924800" cy="4495800"/>
          </a:xfrm>
        </p:spPr>
        <p:txBody>
          <a:bodyPr>
            <a:noAutofit/>
          </a:bodyPr>
          <a:lstStyle/>
          <a:p>
            <a:pPr marL="0" indent="0" algn="ctr">
              <a:buNone/>
            </a:pPr>
            <a:endParaRPr lang="en-US" dirty="0" smtClean="0">
              <a:latin typeface="Times New Roman" panose="02020603050405020304" pitchFamily="18" charset="0"/>
              <a:cs typeface="Times New Roman" panose="02020603050405020304" pitchFamily="18" charset="0"/>
            </a:endParaRPr>
          </a:p>
          <a:p>
            <a:pPr marL="0" indent="0" algn="ctr">
              <a:buNone/>
            </a:pPr>
            <a:r>
              <a:rPr lang="en-US" sz="3600" dirty="0" smtClean="0">
                <a:latin typeface="Times New Roman" panose="02020603050405020304" pitchFamily="18" charset="0"/>
                <a:cs typeface="Times New Roman" panose="02020603050405020304" pitchFamily="18" charset="0"/>
              </a:rPr>
              <a:t>The </a:t>
            </a:r>
            <a:r>
              <a:rPr lang="en-US" sz="3600" dirty="0">
                <a:latin typeface="Times New Roman" panose="02020603050405020304" pitchFamily="18" charset="0"/>
                <a:cs typeface="Times New Roman" panose="02020603050405020304" pitchFamily="18" charset="0"/>
              </a:rPr>
              <a:t>IATSE celebrates the diversity of society and is striving to promote and reflect that diversity within </a:t>
            </a:r>
            <a:r>
              <a:rPr lang="en-US" sz="3600" dirty="0" smtClean="0">
                <a:latin typeface="Times New Roman" panose="02020603050405020304" pitchFamily="18" charset="0"/>
                <a:cs typeface="Times New Roman" panose="02020603050405020304" pitchFamily="18" charset="0"/>
              </a:rPr>
              <a:t>this organization</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9220" name="Text Box 5"/>
          <p:cNvSpPr txBox="1">
            <a:spLocks noChangeArrowheads="1"/>
          </p:cNvSpPr>
          <p:nvPr/>
        </p:nvSpPr>
        <p:spPr bwMode="auto">
          <a:xfrm>
            <a:off x="8137525" y="5278438"/>
            <a:ext cx="1682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eaLnBrk="1" hangingPunct="1">
              <a:lnSpc>
                <a:spcPct val="100000"/>
              </a:lnSpc>
              <a:spcBef>
                <a:spcPct val="0"/>
              </a:spcBef>
              <a:buFontTx/>
              <a:buNone/>
            </a:pPr>
            <a:endParaRPr lang="en-US" altLang="en-US" sz="4400" i="0">
              <a:latin typeface="Abadi MT Condensed Extra Bold" pitchFamily="34" charset="0"/>
            </a:endParaRPr>
          </a:p>
        </p:txBody>
      </p:sp>
    </p:spTree>
    <p:extLst>
      <p:ext uri="{BB962C8B-B14F-4D97-AF65-F5344CB8AC3E}">
        <p14:creationId xmlns:p14="http://schemas.microsoft.com/office/powerpoint/2010/main" val="41877418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52400" y="274638"/>
            <a:ext cx="8763000" cy="1143000"/>
          </a:xfrm>
        </p:spPr>
        <p:txBody>
          <a:bodyPr/>
          <a:lstStyle/>
          <a:p>
            <a:pPr eaLnBrk="1" fontAlgn="auto" hangingPunct="1">
              <a:spcAft>
                <a:spcPts val="0"/>
              </a:spcAft>
              <a:defRPr/>
            </a:pPr>
            <a:r>
              <a:rPr lang="en-US" altLang="en-US" cap="small" dirty="0">
                <a:latin typeface="Times New Roman" panose="02020603050405020304" pitchFamily="18" charset="0"/>
                <a:cs typeface="Times New Roman" panose="02020603050405020304" pitchFamily="18" charset="0"/>
              </a:rPr>
              <a:t>Title VII Civil Rights Act of 1964</a:t>
            </a:r>
          </a:p>
        </p:txBody>
      </p:sp>
      <p:sp>
        <p:nvSpPr>
          <p:cNvPr id="20483" name="Rectangle 3"/>
          <p:cNvSpPr>
            <a:spLocks noGrp="1" noChangeArrowheads="1"/>
          </p:cNvSpPr>
          <p:nvPr>
            <p:ph idx="1"/>
          </p:nvPr>
        </p:nvSpPr>
        <p:spPr>
          <a:xfrm>
            <a:off x="457200" y="1417638"/>
            <a:ext cx="8229600" cy="5059362"/>
          </a:xfrm>
        </p:spPr>
        <p:txBody>
          <a:bodyPr>
            <a:normAutofit/>
          </a:bodyPr>
          <a:lstStyle/>
          <a:p>
            <a:pPr eaLnBrk="1" fontAlgn="auto" hangingPunct="1">
              <a:spcAft>
                <a:spcPts val="0"/>
              </a:spcAft>
              <a:buFont typeface="Wingdings" panose="05000000000000000000" pitchFamily="2" charset="2"/>
              <a:buNone/>
              <a:defRPr/>
            </a:pPr>
            <a:r>
              <a:rPr lang="en-US" altLang="en-US" dirty="0"/>
              <a:t>“…</a:t>
            </a:r>
            <a:r>
              <a:rPr lang="en-US" altLang="en-US" sz="3400" dirty="0">
                <a:latin typeface="Times New Roman" panose="02020603050405020304" pitchFamily="18" charset="0"/>
                <a:cs typeface="Times New Roman" panose="02020603050405020304" pitchFamily="18" charset="0"/>
              </a:rPr>
              <a:t>it shall be an unlawful employment practice for an employer… to fail or refuse to hire or to discharge any individual, or otherwise to discriminate against any individual with respect to his compensation, conditions, or privileges of employment, because of such individual’s race, color, religion, sex or national origin.”</a:t>
            </a:r>
          </a:p>
        </p:txBody>
      </p:sp>
      <p:sp>
        <p:nvSpPr>
          <p:cNvPr id="52228" name="Slide Number Placeholder 1"/>
          <p:cNvSpPr>
            <a:spLocks noGrp="1"/>
          </p:cNvSpPr>
          <p:nvPr>
            <p:ph type="sldNum" sz="quarter" idx="4294967295"/>
          </p:nvPr>
        </p:nvSpPr>
        <p:spPr bwMode="auto">
          <a:xfrm>
            <a:off x="7885113" y="5883275"/>
            <a:ext cx="5651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a:lnSpc>
                <a:spcPct val="100000"/>
              </a:lnSpc>
              <a:spcBef>
                <a:spcPct val="0"/>
              </a:spcBef>
              <a:buFontTx/>
              <a:buNone/>
            </a:pPr>
            <a:fld id="{F86A6F5F-1316-401F-B608-6EE32F535B4B}" type="slidenum">
              <a:rPr lang="en-US" altLang="en-US" sz="1400" i="0" smtClean="0">
                <a:latin typeface="Arial" panose="020B0604020202020204" pitchFamily="34" charset="0"/>
              </a:rPr>
              <a:pPr>
                <a:lnSpc>
                  <a:spcPct val="100000"/>
                </a:lnSpc>
                <a:spcBef>
                  <a:spcPct val="0"/>
                </a:spcBef>
                <a:buFontTx/>
                <a:buNone/>
              </a:pPr>
              <a:t>8</a:t>
            </a:fld>
            <a:endParaRPr lang="en-US" altLang="en-US" sz="1400" i="0" smtClean="0">
              <a:latin typeface="Arial" panose="020B0604020202020204" pitchFamily="34" charset="0"/>
            </a:endParaRPr>
          </a:p>
        </p:txBody>
      </p:sp>
      <p:sp>
        <p:nvSpPr>
          <p:cNvPr id="4" name="Rectangle 3"/>
          <p:cNvSpPr>
            <a:spLocks noGrp="1" noChangeArrowheads="1"/>
          </p:cNvSpPr>
          <p:nvPr/>
        </p:nvSpPr>
        <p:spPr>
          <a:xfrm>
            <a:off x="4495800" y="6346825"/>
            <a:ext cx="2895600" cy="473075"/>
          </a:xfrm>
          <a:prstGeom prst="rect">
            <a:avLst/>
          </a:prstGeom>
        </p:spPr>
        <p:txBody>
          <a:bodyPr anchor="ctr">
            <a:normAutofit lnSpcReduction="10000"/>
          </a:bodyP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400" dirty="0"/>
              <a:t>www.ers-eap.com </a:t>
            </a:r>
            <a:r>
              <a:rPr lang="en-US" dirty="0"/>
              <a:t>  </a:t>
            </a:r>
          </a:p>
          <a:p>
            <a:pPr>
              <a:defRPr/>
            </a:pPr>
            <a:r>
              <a:rPr lang="en-US" dirty="0"/>
              <a:t>Username:  CMAP   Password: EAP</a:t>
            </a:r>
          </a:p>
        </p:txBody>
      </p:sp>
    </p:spTree>
    <p:extLst>
      <p:ext uri="{BB962C8B-B14F-4D97-AF65-F5344CB8AC3E}">
        <p14:creationId xmlns:p14="http://schemas.microsoft.com/office/powerpoint/2010/main" val="1951210470"/>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228600" y="609600"/>
            <a:ext cx="8705850" cy="1325563"/>
          </a:xfrm>
        </p:spPr>
        <p:txBody>
          <a:bodyPr/>
          <a:lstStyle/>
          <a:p>
            <a:pPr eaLnBrk="1" fontAlgn="auto" hangingPunct="1">
              <a:spcAft>
                <a:spcPts val="0"/>
              </a:spcAft>
              <a:defRPr/>
            </a:pPr>
            <a:r>
              <a:rPr lang="en-US" altLang="en-US" sz="4000" cap="small" dirty="0">
                <a:latin typeface="Times New Roman" panose="02020603050405020304" pitchFamily="18" charset="0"/>
                <a:cs typeface="Times New Roman" panose="02020603050405020304" pitchFamily="18" charset="0"/>
              </a:rPr>
              <a:t>Discrimination by Type - Federal</a:t>
            </a:r>
          </a:p>
        </p:txBody>
      </p:sp>
      <p:sp>
        <p:nvSpPr>
          <p:cNvPr id="22532" name="Rectangle 3"/>
          <p:cNvSpPr>
            <a:spLocks noGrp="1" noChangeArrowheads="1"/>
          </p:cNvSpPr>
          <p:nvPr>
            <p:ph sz="half" idx="1"/>
          </p:nvPr>
        </p:nvSpPr>
        <p:spPr>
          <a:xfrm>
            <a:off x="685800" y="1935163"/>
            <a:ext cx="3829050" cy="3856037"/>
          </a:xfrm>
        </p:spPr>
        <p:txBody>
          <a:bodyPr/>
          <a:lstStyle/>
          <a:p>
            <a:pPr eaLnBrk="1" fontAlgn="auto" hangingPunct="1">
              <a:spcAft>
                <a:spcPts val="0"/>
              </a:spcAft>
              <a:defRPr/>
            </a:pPr>
            <a:r>
              <a:rPr lang="en-US" altLang="en-US" sz="3400" dirty="0">
                <a:latin typeface="Times New Roman" panose="02020603050405020304" pitchFamily="18" charset="0"/>
                <a:cs typeface="Times New Roman" panose="02020603050405020304" pitchFamily="18" charset="0"/>
              </a:rPr>
              <a:t>Race</a:t>
            </a:r>
          </a:p>
          <a:p>
            <a:pPr eaLnBrk="1" fontAlgn="auto" hangingPunct="1">
              <a:spcAft>
                <a:spcPts val="0"/>
              </a:spcAft>
              <a:defRPr/>
            </a:pPr>
            <a:r>
              <a:rPr lang="en-US" altLang="en-US" sz="3400" dirty="0">
                <a:latin typeface="Times New Roman" panose="02020603050405020304" pitchFamily="18" charset="0"/>
                <a:cs typeface="Times New Roman" panose="02020603050405020304" pitchFamily="18" charset="0"/>
              </a:rPr>
              <a:t>Color</a:t>
            </a:r>
          </a:p>
          <a:p>
            <a:pPr eaLnBrk="1" fontAlgn="auto" hangingPunct="1">
              <a:spcAft>
                <a:spcPts val="0"/>
              </a:spcAft>
              <a:defRPr/>
            </a:pPr>
            <a:r>
              <a:rPr lang="en-US" altLang="en-US" sz="3400" dirty="0">
                <a:latin typeface="Times New Roman" panose="02020603050405020304" pitchFamily="18" charset="0"/>
                <a:cs typeface="Times New Roman" panose="02020603050405020304" pitchFamily="18" charset="0"/>
              </a:rPr>
              <a:t>Religion</a:t>
            </a:r>
          </a:p>
          <a:p>
            <a:pPr eaLnBrk="1" fontAlgn="auto" hangingPunct="1">
              <a:spcAft>
                <a:spcPts val="0"/>
              </a:spcAft>
              <a:defRPr/>
            </a:pPr>
            <a:r>
              <a:rPr lang="en-US" altLang="en-US" sz="3400" dirty="0">
                <a:latin typeface="Times New Roman" panose="02020603050405020304" pitchFamily="18" charset="0"/>
                <a:cs typeface="Times New Roman" panose="02020603050405020304" pitchFamily="18" charset="0"/>
              </a:rPr>
              <a:t>Sex</a:t>
            </a:r>
          </a:p>
          <a:p>
            <a:pPr eaLnBrk="1" fontAlgn="auto" hangingPunct="1">
              <a:spcAft>
                <a:spcPts val="0"/>
              </a:spcAft>
              <a:defRPr/>
            </a:pPr>
            <a:r>
              <a:rPr lang="en-US" altLang="en-US" sz="3400" dirty="0">
                <a:latin typeface="Times New Roman" panose="02020603050405020304" pitchFamily="18" charset="0"/>
                <a:cs typeface="Times New Roman" panose="02020603050405020304" pitchFamily="18" charset="0"/>
              </a:rPr>
              <a:t>Disability</a:t>
            </a:r>
          </a:p>
          <a:p>
            <a:pPr eaLnBrk="1" fontAlgn="auto" hangingPunct="1">
              <a:spcAft>
                <a:spcPts val="0"/>
              </a:spcAft>
              <a:buFont typeface="Wingdings" panose="05000000000000000000" pitchFamily="2" charset="2"/>
              <a:buNone/>
              <a:defRPr/>
            </a:pPr>
            <a:endParaRPr lang="en-US" altLang="en-US" sz="3400" dirty="0">
              <a:latin typeface="Times New Roman" panose="02020603050405020304" pitchFamily="18" charset="0"/>
              <a:cs typeface="Times New Roman" panose="02020603050405020304" pitchFamily="18" charset="0"/>
            </a:endParaRPr>
          </a:p>
        </p:txBody>
      </p:sp>
      <p:sp>
        <p:nvSpPr>
          <p:cNvPr id="22533" name="Rectangle 4"/>
          <p:cNvSpPr>
            <a:spLocks noGrp="1" noChangeArrowheads="1"/>
          </p:cNvSpPr>
          <p:nvPr>
            <p:ph sz="half" idx="2"/>
          </p:nvPr>
        </p:nvSpPr>
        <p:spPr>
          <a:xfrm>
            <a:off x="4724400" y="1935163"/>
            <a:ext cx="4210050" cy="4252912"/>
          </a:xfrm>
        </p:spPr>
        <p:txBody>
          <a:bodyPr/>
          <a:lstStyle/>
          <a:p>
            <a:pPr eaLnBrk="1" fontAlgn="auto" hangingPunct="1">
              <a:spcAft>
                <a:spcPts val="0"/>
              </a:spcAft>
              <a:defRPr/>
            </a:pPr>
            <a:r>
              <a:rPr lang="en-US" altLang="en-US" sz="3400" dirty="0">
                <a:latin typeface="Times New Roman" panose="02020603050405020304" pitchFamily="18" charset="0"/>
                <a:cs typeface="Times New Roman" panose="02020603050405020304" pitchFamily="18" charset="0"/>
              </a:rPr>
              <a:t>Age</a:t>
            </a:r>
          </a:p>
          <a:p>
            <a:pPr eaLnBrk="1" fontAlgn="auto" hangingPunct="1">
              <a:spcAft>
                <a:spcPts val="0"/>
              </a:spcAft>
              <a:defRPr/>
            </a:pPr>
            <a:r>
              <a:rPr lang="en-US" altLang="en-US" sz="3400" dirty="0">
                <a:latin typeface="Times New Roman" panose="02020603050405020304" pitchFamily="18" charset="0"/>
                <a:cs typeface="Times New Roman" panose="02020603050405020304" pitchFamily="18" charset="0"/>
              </a:rPr>
              <a:t>Genetic Information</a:t>
            </a:r>
          </a:p>
          <a:p>
            <a:pPr eaLnBrk="1" fontAlgn="auto" hangingPunct="1">
              <a:spcAft>
                <a:spcPts val="0"/>
              </a:spcAft>
              <a:defRPr/>
            </a:pPr>
            <a:r>
              <a:rPr lang="en-US" altLang="en-US" sz="3400" dirty="0">
                <a:latin typeface="Times New Roman" panose="02020603050405020304" pitchFamily="18" charset="0"/>
                <a:cs typeface="Times New Roman" panose="02020603050405020304" pitchFamily="18" charset="0"/>
              </a:rPr>
              <a:t>National origin</a:t>
            </a:r>
          </a:p>
          <a:p>
            <a:pPr eaLnBrk="1" fontAlgn="auto" hangingPunct="1">
              <a:spcAft>
                <a:spcPts val="0"/>
              </a:spcAft>
              <a:defRPr/>
            </a:pPr>
            <a:r>
              <a:rPr lang="en-US" altLang="en-US" sz="3400" dirty="0">
                <a:latin typeface="Times New Roman" panose="02020603050405020304" pitchFamily="18" charset="0"/>
                <a:cs typeface="Times New Roman" panose="02020603050405020304" pitchFamily="18" charset="0"/>
              </a:rPr>
              <a:t>Citizenship status</a:t>
            </a:r>
          </a:p>
        </p:txBody>
      </p:sp>
      <p:sp>
        <p:nvSpPr>
          <p:cNvPr id="5427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120000"/>
              </a:lnSpc>
              <a:spcBef>
                <a:spcPts val="1000"/>
              </a:spcBef>
              <a:buFont typeface="Arial" panose="020B0604020202020204" pitchFamily="34" charset="0"/>
              <a:buChar char="•"/>
              <a:defRPr sz="2000">
                <a:solidFill>
                  <a:schemeClr val="tx1"/>
                </a:solidFill>
                <a:latin typeface="Rockwell" panose="02060603020205020403" pitchFamily="18" charset="0"/>
              </a:defRPr>
            </a:lvl1pPr>
            <a:lvl2pPr marL="742950" indent="-285750">
              <a:lnSpc>
                <a:spcPct val="120000"/>
              </a:lnSpc>
              <a:spcBef>
                <a:spcPts val="500"/>
              </a:spcBef>
              <a:buFont typeface="Arial" panose="020B0604020202020204" pitchFamily="34" charset="0"/>
              <a:buChar char="•"/>
              <a:defRPr>
                <a:solidFill>
                  <a:schemeClr val="tx1"/>
                </a:solidFill>
                <a:latin typeface="Rockwell" panose="02060603020205020403" pitchFamily="18" charset="0"/>
              </a:defRPr>
            </a:lvl2pPr>
            <a:lvl3pPr marL="1143000" indent="-228600">
              <a:lnSpc>
                <a:spcPct val="120000"/>
              </a:lnSpc>
              <a:spcBef>
                <a:spcPts val="500"/>
              </a:spcBef>
              <a:buFont typeface="Arial" panose="020B0604020202020204" pitchFamily="34" charset="0"/>
              <a:buChar char="•"/>
              <a:defRPr sz="1600">
                <a:solidFill>
                  <a:schemeClr val="tx1"/>
                </a:solidFill>
                <a:latin typeface="Rockwell" panose="02060603020205020403" pitchFamily="18" charset="0"/>
              </a:defRPr>
            </a:lvl3pPr>
            <a:lvl4pPr marL="1600200" indent="-228600">
              <a:lnSpc>
                <a:spcPct val="120000"/>
              </a:lnSpc>
              <a:spcBef>
                <a:spcPts val="500"/>
              </a:spcBef>
              <a:buFont typeface="Arial" panose="020B0604020202020204" pitchFamily="34" charset="0"/>
              <a:buChar char="•"/>
              <a:defRPr sz="1400">
                <a:solidFill>
                  <a:schemeClr val="tx1"/>
                </a:solidFill>
                <a:latin typeface="Rockwell" panose="02060603020205020403" pitchFamily="18" charset="0"/>
              </a:defRPr>
            </a:lvl4pPr>
            <a:lvl5pPr marL="2057400" indent="-228600">
              <a:lnSpc>
                <a:spcPct val="120000"/>
              </a:lnSpc>
              <a:spcBef>
                <a:spcPts val="500"/>
              </a:spcBef>
              <a:buFont typeface="Arial" panose="020B0604020202020204" pitchFamily="34" charset="0"/>
              <a:buChar char="•"/>
              <a:defRPr sz="1200">
                <a:solidFill>
                  <a:schemeClr val="tx1"/>
                </a:solidFill>
                <a:latin typeface="Rockwell" panose="02060603020205020403" pitchFamily="18" charset="0"/>
              </a:defRPr>
            </a:lvl5pPr>
            <a:lvl6pPr marL="25146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6pPr>
            <a:lvl7pPr marL="29718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7pPr>
            <a:lvl8pPr marL="34290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8pPr>
            <a:lvl9pPr marL="3886200" indent="-228600" eaLnBrk="0" fontAlgn="base" hangingPunct="0">
              <a:lnSpc>
                <a:spcPct val="120000"/>
              </a:lnSpc>
              <a:spcBef>
                <a:spcPts val="500"/>
              </a:spcBef>
              <a:spcAft>
                <a:spcPct val="0"/>
              </a:spcAft>
              <a:buFont typeface="Arial" panose="020B0604020202020204" pitchFamily="34" charset="0"/>
              <a:buChar char="•"/>
              <a:defRPr sz="1200">
                <a:solidFill>
                  <a:schemeClr val="tx1"/>
                </a:solidFill>
                <a:latin typeface="Rockwell" panose="02060603020205020403" pitchFamily="18" charset="0"/>
              </a:defRPr>
            </a:lvl9pPr>
          </a:lstStyle>
          <a:p>
            <a:pPr>
              <a:lnSpc>
                <a:spcPct val="100000"/>
              </a:lnSpc>
              <a:spcBef>
                <a:spcPct val="0"/>
              </a:spcBef>
              <a:buFontTx/>
              <a:buNone/>
            </a:pPr>
            <a:fld id="{ED14B639-8159-4C37-A109-386C7B2CDCC5}" type="slidenum">
              <a:rPr lang="en-US" altLang="en-US" sz="1400" i="0" smtClean="0">
                <a:latin typeface="Arial" panose="020B0604020202020204" pitchFamily="34" charset="0"/>
              </a:rPr>
              <a:pPr>
                <a:lnSpc>
                  <a:spcPct val="100000"/>
                </a:lnSpc>
                <a:spcBef>
                  <a:spcPct val="0"/>
                </a:spcBef>
                <a:buFontTx/>
                <a:buNone/>
              </a:pPr>
              <a:t>9</a:t>
            </a:fld>
            <a:endParaRPr lang="en-US" altLang="en-US" sz="1400" i="0" smtClean="0">
              <a:latin typeface="Arial" panose="020B0604020202020204" pitchFamily="34" charset="0"/>
            </a:endParaRPr>
          </a:p>
        </p:txBody>
      </p:sp>
    </p:spTree>
    <p:extLst>
      <p:ext uri="{BB962C8B-B14F-4D97-AF65-F5344CB8AC3E}">
        <p14:creationId xmlns:p14="http://schemas.microsoft.com/office/powerpoint/2010/main" val="18323606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11349</TotalTime>
  <Words>3545</Words>
  <Application>Microsoft Office PowerPoint</Application>
  <PresentationFormat>On-screen Show (4:3)</PresentationFormat>
  <Paragraphs>416</Paragraphs>
  <Slides>45</Slides>
  <Notes>45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45</vt:i4>
      </vt:variant>
    </vt:vector>
  </HeadingPairs>
  <TitlesOfParts>
    <vt:vector size="52" baseType="lpstr">
      <vt:lpstr>Abadi MT Condensed Extra Bold</vt:lpstr>
      <vt:lpstr>Arial</vt:lpstr>
      <vt:lpstr>Times</vt:lpstr>
      <vt:lpstr>Times New Roman</vt:lpstr>
      <vt:lpstr>Wingdings</vt:lpstr>
      <vt:lpstr>Wingdings 2</vt:lpstr>
      <vt:lpstr>Office Theme</vt:lpstr>
      <vt:lpstr>PowerPoint Presentation</vt:lpstr>
      <vt:lpstr>Goals</vt:lpstr>
      <vt:lpstr>Policy</vt:lpstr>
      <vt:lpstr>IATSE Equality Statement </vt:lpstr>
      <vt:lpstr>IATSE Equality Statement </vt:lpstr>
      <vt:lpstr>IATSE Equality Statement </vt:lpstr>
      <vt:lpstr>IATSE Equality Statement </vt:lpstr>
      <vt:lpstr>Title VII Civil Rights Act of 1964</vt:lpstr>
      <vt:lpstr>Discrimination by Type - Federal</vt:lpstr>
      <vt:lpstr>Discrimination by Type - IL</vt:lpstr>
      <vt:lpstr>Sexual Harassment</vt:lpstr>
      <vt:lpstr>Hostile Environment</vt:lpstr>
      <vt:lpstr>Hostile Environment</vt:lpstr>
      <vt:lpstr>Quid Pro Quo</vt:lpstr>
      <vt:lpstr>Sexual Harassment  Behaviors &amp; Actions</vt:lpstr>
      <vt:lpstr>Sexual Harassment Behaviors &amp; Actions</vt:lpstr>
      <vt:lpstr>Sexual Harassment Behaviors &amp; Actions</vt:lpstr>
      <vt:lpstr>Sexual Harassment Behaviors &amp; Actions</vt:lpstr>
      <vt:lpstr>Facts about Sexual Harassment</vt:lpstr>
      <vt:lpstr> </vt:lpstr>
      <vt:lpstr> </vt:lpstr>
      <vt:lpstr> </vt:lpstr>
      <vt:lpstr> </vt:lpstr>
      <vt:lpstr>Quiz</vt:lpstr>
      <vt:lpstr>Quiz</vt:lpstr>
      <vt:lpstr>Quiz</vt:lpstr>
      <vt:lpstr>Quiz</vt:lpstr>
      <vt:lpstr>Quiz</vt:lpstr>
      <vt:lpstr>Case Study</vt:lpstr>
      <vt:lpstr>Case Study</vt:lpstr>
      <vt:lpstr>Quiz</vt:lpstr>
      <vt:lpstr>Quiz</vt:lpstr>
      <vt:lpstr>Quiz</vt:lpstr>
      <vt:lpstr>Quiz</vt:lpstr>
      <vt:lpstr>Quiz</vt:lpstr>
      <vt:lpstr>Quiz</vt:lpstr>
      <vt:lpstr>Quiz</vt:lpstr>
      <vt:lpstr>Quiz</vt:lpstr>
      <vt:lpstr>Quiz</vt:lpstr>
      <vt:lpstr>Case Study</vt:lpstr>
      <vt:lpstr>Case Study</vt:lpstr>
      <vt:lpstr>Case Study</vt:lpstr>
      <vt:lpstr>Case Study</vt:lpstr>
      <vt:lpstr>QUIZ</vt:lpstr>
      <vt:lpstr>QUIZ</vt:lpstr>
    </vt:vector>
  </TitlesOfParts>
  <Company>Employee Resource Systems, In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MANAGEMENT</dc:title>
  <dc:creator>Tamar Altbeker</dc:creator>
  <cp:lastModifiedBy>Bill Heffernan</cp:lastModifiedBy>
  <cp:revision>337</cp:revision>
  <cp:lastPrinted>2016-11-04T17:21:28Z</cp:lastPrinted>
  <dcterms:created xsi:type="dcterms:W3CDTF">1998-04-14T14:34:50Z</dcterms:created>
  <dcterms:modified xsi:type="dcterms:W3CDTF">2017-01-31T18:31:27Z</dcterms:modified>
</cp:coreProperties>
</file>